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8.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9.xml" ContentType="application/vnd.openxmlformats-officedocument.theme+xml"/>
  <Override PartName="/ppt/slideLayouts/slideLayout2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5" r:id="rId1"/>
    <p:sldMasterId id="2147483928" r:id="rId2"/>
    <p:sldMasterId id="2147483883" r:id="rId3"/>
    <p:sldMasterId id="2147483833" r:id="rId4"/>
    <p:sldMasterId id="2147483793" r:id="rId5"/>
    <p:sldMasterId id="2147483769" r:id="rId6"/>
    <p:sldMasterId id="2147483893" r:id="rId7"/>
    <p:sldMasterId id="2147483804" r:id="rId8"/>
    <p:sldMasterId id="2147483886" r:id="rId9"/>
    <p:sldMasterId id="2147483754" r:id="rId10"/>
  </p:sldMasterIdLst>
  <p:notesMasterIdLst>
    <p:notesMasterId r:id="rId53"/>
  </p:notesMasterIdLst>
  <p:handoutMasterIdLst>
    <p:handoutMasterId r:id="rId54"/>
  </p:handoutMasterIdLst>
  <p:sldIdLst>
    <p:sldId id="348" r:id="rId11"/>
    <p:sldId id="326" r:id="rId12"/>
    <p:sldId id="387" r:id="rId13"/>
    <p:sldId id="352" r:id="rId14"/>
    <p:sldId id="328" r:id="rId15"/>
    <p:sldId id="312" r:id="rId16"/>
    <p:sldId id="336" r:id="rId17"/>
    <p:sldId id="388" r:id="rId18"/>
    <p:sldId id="389" r:id="rId19"/>
    <p:sldId id="390" r:id="rId20"/>
    <p:sldId id="391" r:id="rId21"/>
    <p:sldId id="392" r:id="rId22"/>
    <p:sldId id="393" r:id="rId23"/>
    <p:sldId id="394" r:id="rId24"/>
    <p:sldId id="395" r:id="rId25"/>
    <p:sldId id="396" r:id="rId26"/>
    <p:sldId id="398" r:id="rId27"/>
    <p:sldId id="366" r:id="rId28"/>
    <p:sldId id="365" r:id="rId29"/>
    <p:sldId id="369" r:id="rId30"/>
    <p:sldId id="370" r:id="rId31"/>
    <p:sldId id="374" r:id="rId32"/>
    <p:sldId id="372" r:id="rId33"/>
    <p:sldId id="371" r:id="rId34"/>
    <p:sldId id="375" r:id="rId35"/>
    <p:sldId id="399" r:id="rId36"/>
    <p:sldId id="400" r:id="rId37"/>
    <p:sldId id="401" r:id="rId38"/>
    <p:sldId id="402" r:id="rId39"/>
    <p:sldId id="403" r:id="rId40"/>
    <p:sldId id="404" r:id="rId41"/>
    <p:sldId id="405" r:id="rId42"/>
    <p:sldId id="406" r:id="rId43"/>
    <p:sldId id="384" r:id="rId44"/>
    <p:sldId id="385" r:id="rId45"/>
    <p:sldId id="386" r:id="rId46"/>
    <p:sldId id="407" r:id="rId47"/>
    <p:sldId id="397" r:id="rId48"/>
    <p:sldId id="408" r:id="rId49"/>
    <p:sldId id="409" r:id="rId50"/>
    <p:sldId id="410" r:id="rId51"/>
    <p:sldId id="34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Integration" id="{80AB6BC2-11EE-43CC-A0E6-47D61933A4FC}">
          <p14:sldIdLst>
            <p14:sldId id="348"/>
            <p14:sldId id="326"/>
            <p14:sldId id="387"/>
            <p14:sldId id="352"/>
            <p14:sldId id="328"/>
            <p14:sldId id="312"/>
            <p14:sldId id="336"/>
            <p14:sldId id="388"/>
            <p14:sldId id="389"/>
            <p14:sldId id="390"/>
            <p14:sldId id="391"/>
            <p14:sldId id="392"/>
            <p14:sldId id="393"/>
            <p14:sldId id="394"/>
            <p14:sldId id="395"/>
            <p14:sldId id="396"/>
            <p14:sldId id="398"/>
            <p14:sldId id="366"/>
            <p14:sldId id="365"/>
            <p14:sldId id="369"/>
            <p14:sldId id="370"/>
            <p14:sldId id="374"/>
            <p14:sldId id="372"/>
            <p14:sldId id="371"/>
            <p14:sldId id="375"/>
            <p14:sldId id="399"/>
            <p14:sldId id="400"/>
            <p14:sldId id="401"/>
            <p14:sldId id="402"/>
            <p14:sldId id="403"/>
            <p14:sldId id="404"/>
            <p14:sldId id="405"/>
            <p14:sldId id="406"/>
            <p14:sldId id="384"/>
            <p14:sldId id="385"/>
            <p14:sldId id="386"/>
            <p14:sldId id="407"/>
            <p14:sldId id="397"/>
            <p14:sldId id="408"/>
            <p14:sldId id="409"/>
            <p14:sldId id="410"/>
            <p14:sldId id="347"/>
          </p14:sldIdLst>
        </p14:section>
      </p14:sectionLst>
    </p:ext>
    <p:ext uri="{EFAFB233-063F-42B5-8137-9DF3F51BA10A}">
      <p15:sldGuideLst xmlns:p15="http://schemas.microsoft.com/office/powerpoint/2012/main">
        <p15:guide id="2" pos="7355" userDrawn="1">
          <p15:clr>
            <a:srgbClr val="A4A3A4"/>
          </p15:clr>
        </p15:guide>
        <p15:guide id="3" orient="horz" pos="216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mie O'Leary" initials="JO"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DA2F"/>
    <a:srgbClr val="00A1DE"/>
    <a:srgbClr val="002F5F"/>
    <a:srgbClr val="8B8D8E"/>
    <a:srgbClr val="AB218E"/>
    <a:srgbClr val="490E6F"/>
    <a:srgbClr val="EA2839"/>
    <a:srgbClr val="F7901E"/>
    <a:srgbClr val="A2AD00"/>
    <a:srgbClr val="B105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711" autoAdjust="0"/>
    <p:restoredTop sz="78078" autoAdjust="0"/>
  </p:normalViewPr>
  <p:slideViewPr>
    <p:cSldViewPr snapToGrid="0" showGuides="1">
      <p:cViewPr varScale="1">
        <p:scale>
          <a:sx n="126" d="100"/>
          <a:sy n="126" d="100"/>
        </p:scale>
        <p:origin x="1992" y="192"/>
      </p:cViewPr>
      <p:guideLst>
        <p:guide pos="7355"/>
        <p:guide orient="horz" pos="216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113" d="100"/>
          <a:sy n="113" d="100"/>
        </p:scale>
        <p:origin x="268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commentAuthors" Target="commentAuthors.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975CC3-CC2C-4614-865C-D7617C5BD239}" type="datetimeFigureOut">
              <a:rPr lang="en-CA" smtClean="0"/>
              <a:t>2017-03-31</a:t>
            </a:fld>
            <a:endParaRPr lang="en-C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F952E7-4F07-469D-85BA-E16465DC76E3}" type="slidenum">
              <a:rPr lang="en-CA" smtClean="0"/>
              <a:t>‹#›</a:t>
            </a:fld>
            <a:endParaRPr lang="en-CA"/>
          </a:p>
        </p:txBody>
      </p:sp>
    </p:spTree>
    <p:extLst>
      <p:ext uri="{BB962C8B-B14F-4D97-AF65-F5344CB8AC3E}">
        <p14:creationId xmlns:p14="http://schemas.microsoft.com/office/powerpoint/2010/main" val="5256752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A7EE2D-AB01-4C08-AD76-C331D6B09739}" type="datetimeFigureOut">
              <a:rPr lang="en-CA" smtClean="0"/>
              <a:t>2017-03-31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D02A8-5884-4D04-890F-F98973AD9A85}" type="slidenum">
              <a:rPr lang="en-CA" smtClean="0"/>
              <a:t>‹#›</a:t>
            </a:fld>
            <a:endParaRPr lang="en-CA"/>
          </a:p>
        </p:txBody>
      </p:sp>
    </p:spTree>
    <p:extLst>
      <p:ext uri="{BB962C8B-B14F-4D97-AF65-F5344CB8AC3E}">
        <p14:creationId xmlns:p14="http://schemas.microsoft.com/office/powerpoint/2010/main" val="1229497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 Id="rId3" Type="http://schemas.openxmlformats.org/officeDocument/2006/relationships/hyperlink" Target="http://www.it-analysis.com/services/outsourcing/news_release.php?rel=38149"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1</a:t>
            </a:fld>
            <a:endParaRPr lang="en-CA"/>
          </a:p>
        </p:txBody>
      </p:sp>
    </p:spTree>
    <p:extLst>
      <p:ext uri="{BB962C8B-B14F-4D97-AF65-F5344CB8AC3E}">
        <p14:creationId xmlns:p14="http://schemas.microsoft.com/office/powerpoint/2010/main" val="17885181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Shape 488"/>
          <p:cNvSpPr>
            <a:spLocks noGrp="1" noRot="1" noChangeAspect="1"/>
          </p:cNvSpPr>
          <p:nvPr>
            <p:ph type="sldImg"/>
          </p:nvPr>
        </p:nvSpPr>
        <p:spPr>
          <a:xfrm>
            <a:off x="381000" y="685800"/>
            <a:ext cx="6096000" cy="3429000"/>
          </a:xfrm>
          <a:prstGeom prst="rect">
            <a:avLst/>
          </a:prstGeom>
        </p:spPr>
        <p:txBody>
          <a:bodyPr/>
          <a:lstStyle/>
          <a:p>
            <a:endParaRPr/>
          </a:p>
        </p:txBody>
      </p:sp>
      <p:sp>
        <p:nvSpPr>
          <p:cNvPr id="489" name="Shape 489"/>
          <p:cNvSpPr>
            <a:spLocks noGrp="1"/>
          </p:cNvSpPr>
          <p:nvPr>
            <p:ph type="body" sz="quarter" idx="1"/>
          </p:nvPr>
        </p:nvSpPr>
        <p:spPr>
          <a:prstGeom prst="rect">
            <a:avLst/>
          </a:prstGeom>
        </p:spPr>
        <p:txBody>
          <a:bodyPr/>
          <a:lstStyle/>
          <a:p>
            <a:r>
              <a:t>A graph is connected data.</a:t>
            </a:r>
          </a:p>
          <a:p>
            <a:r>
              <a:t>Which essentially means – datapoints that have relationships with other datapoints.</a:t>
            </a:r>
          </a:p>
        </p:txBody>
      </p:sp>
    </p:spTree>
    <p:extLst>
      <p:ext uri="{BB962C8B-B14F-4D97-AF65-F5344CB8AC3E}">
        <p14:creationId xmlns:p14="http://schemas.microsoft.com/office/powerpoint/2010/main" val="1960458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noRot="1" noChangeAspect="1"/>
          </p:cNvSpPr>
          <p:nvPr>
            <p:ph type="sldImg"/>
          </p:nvPr>
        </p:nvSpPr>
        <p:spPr>
          <a:xfrm>
            <a:off x="381000" y="685800"/>
            <a:ext cx="6096000" cy="3429000"/>
          </a:xfrm>
          <a:prstGeom prst="rect">
            <a:avLst/>
          </a:prstGeom>
        </p:spPr>
        <p:txBody>
          <a:bodyPr/>
          <a:lstStyle/>
          <a:p>
            <a:endParaRPr/>
          </a:p>
        </p:txBody>
      </p:sp>
      <p:sp>
        <p:nvSpPr>
          <p:cNvPr id="508" name="Shape 508"/>
          <p:cNvSpPr>
            <a:spLocks noGrp="1"/>
          </p:cNvSpPr>
          <p:nvPr>
            <p:ph type="body" sz="quarter" idx="1"/>
          </p:nvPr>
        </p:nvSpPr>
        <p:spPr>
          <a:prstGeom prst="rect">
            <a:avLst/>
          </a:prstGeom>
        </p:spPr>
        <p:txBody>
          <a:bodyPr/>
          <a:lstStyle/>
          <a:p>
            <a:r>
              <a:t>Or a hotel that has rooms, which have availability</a:t>
            </a:r>
          </a:p>
        </p:txBody>
      </p:sp>
    </p:spTree>
    <p:extLst>
      <p:ext uri="{BB962C8B-B14F-4D97-AF65-F5344CB8AC3E}">
        <p14:creationId xmlns:p14="http://schemas.microsoft.com/office/powerpoint/2010/main" val="9011165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noRot="1" noChangeAspect="1"/>
          </p:cNvSpPr>
          <p:nvPr>
            <p:ph type="sldImg"/>
          </p:nvPr>
        </p:nvSpPr>
        <p:spPr>
          <a:xfrm>
            <a:off x="381000" y="685800"/>
            <a:ext cx="6096000" cy="3429000"/>
          </a:xfrm>
          <a:prstGeom prst="rect">
            <a:avLst/>
          </a:prstGeom>
        </p:spPr>
        <p:txBody>
          <a:bodyPr/>
          <a:lstStyle/>
          <a:p>
            <a:endParaRPr/>
          </a:p>
        </p:txBody>
      </p:sp>
      <p:sp>
        <p:nvSpPr>
          <p:cNvPr id="527" name="Shape 527"/>
          <p:cNvSpPr>
            <a:spLocks noGrp="1"/>
          </p:cNvSpPr>
          <p:nvPr>
            <p:ph type="body" sz="quarter" idx="1"/>
          </p:nvPr>
        </p:nvSpPr>
        <p:spPr>
          <a:prstGeom prst="rect">
            <a:avLst/>
          </a:prstGeom>
        </p:spPr>
        <p:txBody>
          <a:bodyPr/>
          <a:lstStyle/>
          <a:p>
            <a:r>
              <a:t>Or a hotel that has rooms, which have availability</a:t>
            </a:r>
          </a:p>
        </p:txBody>
      </p:sp>
    </p:spTree>
    <p:extLst>
      <p:ext uri="{BB962C8B-B14F-4D97-AF65-F5344CB8AC3E}">
        <p14:creationId xmlns:p14="http://schemas.microsoft.com/office/powerpoint/2010/main" val="18750410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noRot="1" noChangeAspect="1"/>
          </p:cNvSpPr>
          <p:nvPr>
            <p:ph type="sldImg"/>
          </p:nvPr>
        </p:nvSpPr>
        <p:spPr>
          <a:xfrm>
            <a:off x="381000" y="685800"/>
            <a:ext cx="6096000" cy="3429000"/>
          </a:xfrm>
          <a:prstGeom prst="rect">
            <a:avLst/>
          </a:prstGeom>
        </p:spPr>
        <p:txBody>
          <a:bodyPr/>
          <a:lstStyle/>
          <a:p>
            <a:endParaRPr/>
          </a:p>
        </p:txBody>
      </p:sp>
      <p:sp>
        <p:nvSpPr>
          <p:cNvPr id="552" name="Shape 552"/>
          <p:cNvSpPr>
            <a:spLocks noGrp="1"/>
          </p:cNvSpPr>
          <p:nvPr>
            <p:ph type="body" sz="quarter" idx="1"/>
          </p:nvPr>
        </p:nvSpPr>
        <p:spPr>
          <a:prstGeom prst="rect">
            <a:avLst/>
          </a:prstGeom>
        </p:spPr>
        <p:txBody>
          <a:bodyPr/>
          <a:lstStyle/>
          <a:p>
            <a:r>
              <a:t>Or a hotel that has rooms, which have availability</a:t>
            </a:r>
          </a:p>
        </p:txBody>
      </p:sp>
    </p:spTree>
    <p:extLst>
      <p:ext uri="{BB962C8B-B14F-4D97-AF65-F5344CB8AC3E}">
        <p14:creationId xmlns:p14="http://schemas.microsoft.com/office/powerpoint/2010/main" val="1409074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 name="Shape 623"/>
          <p:cNvSpPr>
            <a:spLocks noGrp="1" noRot="1" noChangeAspect="1"/>
          </p:cNvSpPr>
          <p:nvPr>
            <p:ph type="sldImg"/>
          </p:nvPr>
        </p:nvSpPr>
        <p:spPr>
          <a:xfrm>
            <a:off x="381000" y="685800"/>
            <a:ext cx="6096000" cy="3429000"/>
          </a:xfrm>
          <a:prstGeom prst="rect">
            <a:avLst/>
          </a:prstGeom>
        </p:spPr>
        <p:txBody>
          <a:bodyPr/>
          <a:lstStyle/>
          <a:p>
            <a:endParaRPr/>
          </a:p>
        </p:txBody>
      </p:sp>
      <p:sp>
        <p:nvSpPr>
          <p:cNvPr id="624" name="Shape 624"/>
          <p:cNvSpPr>
            <a:spLocks noGrp="1"/>
          </p:cNvSpPr>
          <p:nvPr>
            <p:ph type="body" sz="quarter" idx="1"/>
          </p:nvPr>
        </p:nvSpPr>
        <p:spPr>
          <a:prstGeom prst="rect">
            <a:avLst/>
          </a:prstGeom>
        </p:spPr>
        <p:txBody>
          <a:bodyPr/>
          <a:lstStyle/>
          <a:p>
            <a:r>
              <a:t>Or it could be people who know other people – who know other people.. who studied together, who work at the same place – who studied with other people, who works somewhere else… etc.</a:t>
            </a:r>
          </a:p>
        </p:txBody>
      </p:sp>
    </p:spTree>
    <p:extLst>
      <p:ext uri="{BB962C8B-B14F-4D97-AF65-F5344CB8AC3E}">
        <p14:creationId xmlns:p14="http://schemas.microsoft.com/office/powerpoint/2010/main" val="623603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Past</a:t>
            </a:r>
            <a:r>
              <a:rPr lang="en-US" baseline="0" dirty="0" smtClean="0"/>
              <a:t> three hops in the SQL, this becomes impossible to do. In neo4j this is normal. </a:t>
            </a:r>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17</a:t>
            </a:fld>
            <a:endParaRPr lang="en-CA"/>
          </a:p>
        </p:txBody>
      </p:sp>
    </p:spTree>
    <p:extLst>
      <p:ext uri="{BB962C8B-B14F-4D97-AF65-F5344CB8AC3E}">
        <p14:creationId xmlns:p14="http://schemas.microsoft.com/office/powerpoint/2010/main" val="2468665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graph model is </a:t>
            </a:r>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18</a:t>
            </a:fld>
            <a:endParaRPr lang="en-CA"/>
          </a:p>
        </p:txBody>
      </p:sp>
    </p:spTree>
    <p:extLst>
      <p:ext uri="{BB962C8B-B14F-4D97-AF65-F5344CB8AC3E}">
        <p14:creationId xmlns:p14="http://schemas.microsoft.com/office/powerpoint/2010/main" val="1893238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lots</a:t>
            </a:r>
            <a:r>
              <a:rPr lang="en-US" baseline="0" dirty="0" smtClean="0"/>
              <a:t> of other reasons that Neo4j is awesome, but for today I will focus on the data integration side. </a:t>
            </a:r>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19</a:t>
            </a:fld>
            <a:endParaRPr lang="en-CA"/>
          </a:p>
        </p:txBody>
      </p:sp>
    </p:spTree>
    <p:extLst>
      <p:ext uri="{BB962C8B-B14F-4D97-AF65-F5344CB8AC3E}">
        <p14:creationId xmlns:p14="http://schemas.microsoft.com/office/powerpoint/2010/main" val="1705092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6" name="Shape 2316"/>
          <p:cNvSpPr>
            <a:spLocks noGrp="1" noRot="1" noChangeAspect="1"/>
          </p:cNvSpPr>
          <p:nvPr>
            <p:ph type="sldImg"/>
          </p:nvPr>
        </p:nvSpPr>
        <p:spPr>
          <a:xfrm>
            <a:off x="381000" y="685800"/>
            <a:ext cx="6096000" cy="3429000"/>
          </a:xfrm>
          <a:prstGeom prst="rect">
            <a:avLst/>
          </a:prstGeom>
        </p:spPr>
        <p:txBody>
          <a:bodyPr/>
          <a:lstStyle/>
          <a:p>
            <a:endParaRPr/>
          </a:p>
        </p:txBody>
      </p:sp>
      <p:sp>
        <p:nvSpPr>
          <p:cNvPr id="2317" name="Shape 2317"/>
          <p:cNvSpPr>
            <a:spLocks noGrp="1"/>
          </p:cNvSpPr>
          <p:nvPr>
            <p:ph type="body" sz="quarter" idx="1"/>
          </p:nvPr>
        </p:nvSpPr>
        <p:spPr>
          <a:prstGeom prst="rect">
            <a:avLst/>
          </a:prstGeom>
        </p:spPr>
        <p:txBody>
          <a:bodyPr/>
          <a:lstStyle/>
          <a:p>
            <a:r>
              <a:rPr lang="en-US" dirty="0" smtClean="0"/>
              <a:t>Typical Scenario:</a:t>
            </a:r>
            <a:r>
              <a:rPr dirty="0" smtClean="0"/>
              <a:t> </a:t>
            </a:r>
            <a:r>
              <a:rPr dirty="0"/>
              <a:t>You will have systems in place to perform different functions, all of them probably crucial and doing the job btw, The problem is that these systems are designed to perform a very specific task</a:t>
            </a:r>
            <a:r>
              <a:rPr dirty="0" smtClean="0"/>
              <a:t>.</a:t>
            </a:r>
            <a:endParaRPr lang="en-US" dirty="0" smtClean="0"/>
          </a:p>
          <a:p>
            <a:endParaRPr dirty="0"/>
          </a:p>
          <a:p>
            <a:r>
              <a:rPr dirty="0"/>
              <a:t>So in order to put the data from all these systems to good use effectively, in the recommendations-example we just showed you, in real-time you need to add the graph database-layer</a:t>
            </a:r>
            <a:r>
              <a:rPr dirty="0" smtClean="0"/>
              <a:t>.</a:t>
            </a:r>
            <a:endParaRPr lang="en-US" dirty="0" smtClean="0"/>
          </a:p>
          <a:p>
            <a:endParaRPr lang="en-US" dirty="0" smtClean="0"/>
          </a:p>
          <a:p>
            <a:r>
              <a:rPr lang="en-US" dirty="0" smtClean="0"/>
              <a:t>Neo4j makes pulling these data together easier. Unlike</a:t>
            </a:r>
            <a:r>
              <a:rPr lang="en-US" baseline="0" dirty="0" smtClean="0"/>
              <a:t> </a:t>
            </a:r>
            <a:endParaRPr dirty="0"/>
          </a:p>
        </p:txBody>
      </p:sp>
    </p:spTree>
    <p:extLst>
      <p:ext uri="{BB962C8B-B14F-4D97-AF65-F5344CB8AC3E}">
        <p14:creationId xmlns:p14="http://schemas.microsoft.com/office/powerpoint/2010/main" val="1657323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22</a:t>
            </a:fld>
            <a:endParaRPr lang="en-CA"/>
          </a:p>
        </p:txBody>
      </p:sp>
    </p:spTree>
    <p:extLst>
      <p:ext uri="{BB962C8B-B14F-4D97-AF65-F5344CB8AC3E}">
        <p14:creationId xmlns:p14="http://schemas.microsoft.com/office/powerpoint/2010/main" val="2036061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19 per cent of business time – the equivalent of one day per working week – is spent by employees searching for information that they need to do their jobs. </a:t>
            </a:r>
          </a:p>
          <a:p>
            <a:endParaRPr lang="en-US" sz="1200" dirty="0" smtClean="0"/>
          </a:p>
          <a:p>
            <a:r>
              <a:rPr lang="en-US" sz="1000" dirty="0" smtClean="0"/>
              <a:t>Source: </a:t>
            </a:r>
            <a:r>
              <a:rPr lang="en-US" sz="1000" dirty="0" err="1" smtClean="0"/>
              <a:t>Interac</a:t>
            </a:r>
            <a:r>
              <a:rPr lang="en-US" sz="1000" dirty="0" smtClean="0"/>
              <a:t>: </a:t>
            </a:r>
            <a:r>
              <a:rPr lang="en-US" sz="1000" dirty="0" smtClean="0">
                <a:hlinkClick r:id="rId3"/>
              </a:rPr>
              <a:t>A Fifth of Business Time is Wasted Searching for Information, says Interact</a:t>
            </a:r>
            <a:endParaRPr lang="en-US" sz="10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Put another way, for every four people you have working, one person is searching</a:t>
            </a:r>
            <a:r>
              <a:rPr lang="en-US" sz="1200" baseline="0" dirty="0" smtClean="0"/>
              <a:t> for something. </a:t>
            </a:r>
            <a:endParaRPr lang="en-US" sz="1200" dirty="0" smtClean="0"/>
          </a:p>
          <a:p>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2</a:t>
            </a:fld>
            <a:endParaRPr lang="en-CA"/>
          </a:p>
        </p:txBody>
      </p:sp>
    </p:spTree>
    <p:extLst>
      <p:ext uri="{BB962C8B-B14F-4D97-AF65-F5344CB8AC3E}">
        <p14:creationId xmlns:p14="http://schemas.microsoft.com/office/powerpoint/2010/main" val="19348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6D02A8-5884-4D04-890F-F98973AD9A85}" type="slidenum">
              <a:rPr lang="en-CA" smtClean="0"/>
              <a:t>39</a:t>
            </a:fld>
            <a:endParaRPr lang="en-CA"/>
          </a:p>
        </p:txBody>
      </p:sp>
    </p:spTree>
    <p:extLst>
      <p:ext uri="{BB962C8B-B14F-4D97-AF65-F5344CB8AC3E}">
        <p14:creationId xmlns:p14="http://schemas.microsoft.com/office/powerpoint/2010/main" val="896112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41</a:t>
            </a:fld>
            <a:endParaRPr lang="en-CA"/>
          </a:p>
        </p:txBody>
      </p:sp>
    </p:spTree>
    <p:extLst>
      <p:ext uri="{BB962C8B-B14F-4D97-AF65-F5344CB8AC3E}">
        <p14:creationId xmlns:p14="http://schemas.microsoft.com/office/powerpoint/2010/main" val="16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data standards and formats, data quality is a major issue, files and file names are a nightmare. </a:t>
            </a:r>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3</a:t>
            </a:fld>
            <a:endParaRPr lang="en-CA"/>
          </a:p>
        </p:txBody>
      </p:sp>
    </p:spTree>
    <p:extLst>
      <p:ext uri="{BB962C8B-B14F-4D97-AF65-F5344CB8AC3E}">
        <p14:creationId xmlns:p14="http://schemas.microsoft.com/office/powerpoint/2010/main" val="1062346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With more people, you</a:t>
            </a:r>
            <a:r>
              <a:rPr lang="en-US" baseline="0" dirty="0" smtClean="0"/>
              <a:t> need more teams, with more teams, you have more processes and with more processes, you have more systems.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Knowledge becomes scattered, </a:t>
            </a:r>
            <a:r>
              <a:rPr lang="en-US" dirty="0" err="1" smtClean="0"/>
              <a:t>siloed</a:t>
            </a:r>
            <a:r>
              <a:rPr lang="en-US" dirty="0" smtClean="0"/>
              <a:t>, and fragmented, making it difficult to quickly bring together the deep and valuable knowledge has,</a:t>
            </a:r>
            <a:r>
              <a:rPr lang="en-US" baseline="0" dirty="0" smtClean="0"/>
              <a:t> and to quickly find the right person to answer your question. </a:t>
            </a:r>
            <a:endParaRPr lang="en-US" dirty="0" smtClean="0"/>
          </a:p>
          <a:p>
            <a:pPr marL="0" indent="0">
              <a:buNone/>
            </a:pPr>
            <a:endParaRPr lang="en-US" sz="1200" dirty="0" smtClean="0"/>
          </a:p>
        </p:txBody>
      </p:sp>
      <p:sp>
        <p:nvSpPr>
          <p:cNvPr id="4" name="Slide Number Placeholder 3"/>
          <p:cNvSpPr>
            <a:spLocks noGrp="1"/>
          </p:cNvSpPr>
          <p:nvPr>
            <p:ph type="sldNum" sz="quarter" idx="10"/>
          </p:nvPr>
        </p:nvSpPr>
        <p:spPr/>
        <p:txBody>
          <a:bodyPr/>
          <a:lstStyle/>
          <a:p>
            <a:fld id="{E66D02A8-5884-4D04-890F-F98973AD9A85}" type="slidenum">
              <a:rPr lang="en-CA" smtClean="0"/>
              <a:t>4</a:t>
            </a:fld>
            <a:endParaRPr lang="en-CA"/>
          </a:p>
        </p:txBody>
      </p:sp>
    </p:spTree>
    <p:extLst>
      <p:ext uri="{BB962C8B-B14F-4D97-AF65-F5344CB8AC3E}">
        <p14:creationId xmlns:p14="http://schemas.microsoft.com/office/powerpoint/2010/main" val="373259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the amount of data firms are having to managing is also growing. </a:t>
            </a:r>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5</a:t>
            </a:fld>
            <a:endParaRPr lang="en-CA"/>
          </a:p>
        </p:txBody>
      </p:sp>
    </p:spTree>
    <p:extLst>
      <p:ext uri="{BB962C8B-B14F-4D97-AF65-F5344CB8AC3E}">
        <p14:creationId xmlns:p14="http://schemas.microsoft.com/office/powerpoint/2010/main" val="399841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6</a:t>
            </a:fld>
            <a:endParaRPr lang="en-CA"/>
          </a:p>
        </p:txBody>
      </p:sp>
    </p:spTree>
    <p:extLst>
      <p:ext uri="{BB962C8B-B14F-4D97-AF65-F5344CB8AC3E}">
        <p14:creationId xmlns:p14="http://schemas.microsoft.com/office/powerpoint/2010/main" val="1447687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noRot="1" noChangeAspect="1"/>
          </p:cNvSpPr>
          <p:nvPr>
            <p:ph type="sldImg"/>
          </p:nvPr>
        </p:nvSpPr>
        <p:spPr>
          <a:xfrm>
            <a:off x="381000" y="685800"/>
            <a:ext cx="6096000" cy="3429000"/>
          </a:xfrm>
          <a:prstGeom prst="rect">
            <a:avLst/>
          </a:prstGeom>
        </p:spPr>
        <p:txBody>
          <a:bodyPr/>
          <a:lstStyle/>
          <a:p>
            <a:endParaRPr/>
          </a:p>
        </p:txBody>
      </p:sp>
      <p:sp>
        <p:nvSpPr>
          <p:cNvPr id="321" name="Shape 321"/>
          <p:cNvSpPr>
            <a:spLocks noGrp="1"/>
          </p:cNvSpPr>
          <p:nvPr>
            <p:ph type="body" sz="quarter" idx="1"/>
          </p:nvPr>
        </p:nvSpPr>
        <p:spPr>
          <a:prstGeom prst="rect">
            <a:avLst/>
          </a:prstGeom>
        </p:spPr>
        <p:txBody>
          <a:bodyPr/>
          <a:lstStyle/>
          <a:p>
            <a:r>
              <a:rPr lang="en-US" dirty="0" smtClean="0"/>
              <a:t>Data doesn’t actually</a:t>
            </a:r>
            <a:r>
              <a:rPr lang="en-US" baseline="0" dirty="0" smtClean="0"/>
              <a:t> start off as rectangular. </a:t>
            </a:r>
            <a:endParaRPr dirty="0"/>
          </a:p>
        </p:txBody>
      </p:sp>
    </p:spTree>
    <p:extLst>
      <p:ext uri="{BB962C8B-B14F-4D97-AF65-F5344CB8AC3E}">
        <p14:creationId xmlns:p14="http://schemas.microsoft.com/office/powerpoint/2010/main" val="158764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standard</a:t>
            </a:r>
            <a:r>
              <a:rPr lang="en-US" baseline="0" dirty="0" smtClean="0"/>
              <a:t> relational approach forces you to transform the data into tables and keys – it forces the data into a static pattern. This has advantages for known sets of data in terms of performance: but it is a lot of work to get the data into this shape, and its brittle. If the shape of the data changes, it</a:t>
            </a:r>
            <a:r>
              <a:rPr lang="uk-UA" baseline="0" dirty="0" smtClean="0"/>
              <a:t>’</a:t>
            </a:r>
            <a:r>
              <a:rPr lang="en-US" baseline="0" dirty="0" smtClean="0"/>
              <a:t>s a huge amount of work to adjust. </a:t>
            </a:r>
            <a:endParaRPr lang="en-US" dirty="0"/>
          </a:p>
        </p:txBody>
      </p:sp>
      <p:sp>
        <p:nvSpPr>
          <p:cNvPr id="4" name="Slide Number Placeholder 3"/>
          <p:cNvSpPr>
            <a:spLocks noGrp="1"/>
          </p:cNvSpPr>
          <p:nvPr>
            <p:ph type="sldNum" sz="quarter" idx="10"/>
          </p:nvPr>
        </p:nvSpPr>
        <p:spPr/>
        <p:txBody>
          <a:bodyPr/>
          <a:lstStyle/>
          <a:p>
            <a:fld id="{E66D02A8-5884-4D04-890F-F98973AD9A85}" type="slidenum">
              <a:rPr lang="en-CA" smtClean="0"/>
              <a:t>9</a:t>
            </a:fld>
            <a:endParaRPr lang="en-CA"/>
          </a:p>
        </p:txBody>
      </p:sp>
    </p:spTree>
    <p:extLst>
      <p:ext uri="{BB962C8B-B14F-4D97-AF65-F5344CB8AC3E}">
        <p14:creationId xmlns:p14="http://schemas.microsoft.com/office/powerpoint/2010/main" val="1650575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p>
            <a:r>
              <a:t>First, not everyone in the room would know what a graph is.</a:t>
            </a:r>
          </a:p>
        </p:txBody>
      </p:sp>
    </p:spTree>
    <p:extLst>
      <p:ext uri="{BB962C8B-B14F-4D97-AF65-F5344CB8AC3E}">
        <p14:creationId xmlns:p14="http://schemas.microsoft.com/office/powerpoint/2010/main" val="611306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90198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Slide (Blue)">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36756" y="1916113"/>
            <a:ext cx="11241824" cy="3803650"/>
          </a:xfrm>
          <a:prstGeom prst="rect">
            <a:avLst/>
          </a:prstGeom>
        </p:spPr>
        <p:txBody>
          <a:bodyPr/>
          <a:lstStyle>
            <a:lvl1pPr marL="0" indent="0">
              <a:lnSpc>
                <a:spcPts val="2500"/>
              </a:lnSpc>
              <a:spcBef>
                <a:spcPts val="1500"/>
              </a:spcBef>
              <a:buFontTx/>
              <a:buNone/>
              <a:tabLst/>
              <a:defRPr sz="1900" baseline="0">
                <a:latin typeface="Verdana" panose="020B0604030504040204" pitchFamily="34" charset="0"/>
                <a:ea typeface="Verdana" panose="020B0604030504040204" pitchFamily="34" charset="0"/>
                <a:cs typeface="Verdana" panose="020B0604030504040204" pitchFamily="34" charset="0"/>
              </a:defRPr>
            </a:lvl1pPr>
            <a:lvl2pPr marL="685800" indent="-228600">
              <a:lnSpc>
                <a:spcPts val="4000"/>
              </a:lnSpc>
              <a:buFont typeface="Arial" panose="020B0604020202020204" pitchFamily="34" charset="0"/>
              <a:buChar char="-"/>
              <a:defRPr sz="34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Here you have a space for a paragraph of text. Remember not to overload your slides with content. Your audience will listen to you or read the content, they won’t do both.</a:t>
            </a:r>
          </a:p>
        </p:txBody>
      </p:sp>
      <p:sp>
        <p:nvSpPr>
          <p:cNvPr id="7" name="Title 1"/>
          <p:cNvSpPr>
            <a:spLocks noGrp="1"/>
          </p:cNvSpPr>
          <p:nvPr>
            <p:ph type="title" hasCustomPrompt="1"/>
          </p:nvPr>
        </p:nvSpPr>
        <p:spPr>
          <a:xfrm>
            <a:off x="436756" y="365126"/>
            <a:ext cx="10515600" cy="730902"/>
          </a:xfrm>
          <a:prstGeom prst="rect">
            <a:avLst/>
          </a:prstGeom>
        </p:spPr>
        <p:txBody>
          <a:bodyPr/>
          <a:lstStyle>
            <a:lvl1pPr>
              <a:defRPr sz="480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Insert your heading here</a:t>
            </a:r>
            <a:endParaRPr lang="en-CA" dirty="0"/>
          </a:p>
        </p:txBody>
      </p:sp>
      <p:sp>
        <p:nvSpPr>
          <p:cNvPr id="3" name="Text Placeholder 2"/>
          <p:cNvSpPr>
            <a:spLocks noGrp="1"/>
          </p:cNvSpPr>
          <p:nvPr>
            <p:ph type="body" sz="quarter" idx="11" hasCustomPrompt="1"/>
          </p:nvPr>
        </p:nvSpPr>
        <p:spPr>
          <a:xfrm>
            <a:off x="436756" y="1096028"/>
            <a:ext cx="8688387" cy="381000"/>
          </a:xfrm>
          <a:prstGeom prst="rect">
            <a:avLst/>
          </a:prstGeom>
        </p:spPr>
        <p:txBody>
          <a:bodyPr/>
          <a:lstStyle>
            <a:lvl1pPr marL="0" indent="0">
              <a:buNone/>
              <a:defRPr sz="320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Keep it short and to the point</a:t>
            </a:r>
          </a:p>
        </p:txBody>
      </p:sp>
    </p:spTree>
    <p:extLst>
      <p:ext uri="{BB962C8B-B14F-4D97-AF65-F5344CB8AC3E}">
        <p14:creationId xmlns:p14="http://schemas.microsoft.com/office/powerpoint/2010/main" val="454961196"/>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731"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Slide (Blue) 2 Cols">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36756" y="1916113"/>
            <a:ext cx="11241824" cy="3803650"/>
          </a:xfrm>
          <a:prstGeom prst="rect">
            <a:avLst/>
          </a:prstGeom>
        </p:spPr>
        <p:txBody>
          <a:bodyPr numCol="2" spcCol="252000"/>
          <a:lstStyle>
            <a:lvl1pPr marL="0" marR="0" indent="0" algn="l" defTabSz="914400" rtl="0" eaLnBrk="1" fontAlgn="auto" latinLnBrk="0" hangingPunct="1">
              <a:lnSpc>
                <a:spcPts val="2500"/>
              </a:lnSpc>
              <a:spcBef>
                <a:spcPts val="1500"/>
              </a:spcBef>
              <a:spcAft>
                <a:spcPts val="0"/>
              </a:spcAft>
              <a:buClrTx/>
              <a:buSzTx/>
              <a:buFontTx/>
              <a:buNone/>
              <a:tabLst/>
              <a:defRPr sz="1900" baseline="0">
                <a:latin typeface="Verdana" panose="020B0604030504040204" pitchFamily="34" charset="0"/>
                <a:ea typeface="Verdana" panose="020B0604030504040204" pitchFamily="34" charset="0"/>
                <a:cs typeface="Verdana" panose="020B0604030504040204" pitchFamily="34" charset="0"/>
              </a:defRPr>
            </a:lvl1pPr>
            <a:lvl2pPr marL="685800" indent="-228600">
              <a:lnSpc>
                <a:spcPts val="4000"/>
              </a:lnSpc>
              <a:buFont typeface="Arial" panose="020B0604020202020204" pitchFamily="34" charset="0"/>
              <a:buChar char="-"/>
              <a:defRPr sz="34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Here you have a space for a paragraph of text. Remember not to overload your slides with content. Your audience will listen to you or read the content, they won’t do both.</a:t>
            </a:r>
          </a:p>
          <a:p>
            <a:pPr marL="0" marR="0" lvl="0" indent="0" algn="l" defTabSz="914400" rtl="0" eaLnBrk="1" fontAlgn="auto" latinLnBrk="0" hangingPunct="1">
              <a:lnSpc>
                <a:spcPts val="2500"/>
              </a:lnSpc>
              <a:spcBef>
                <a:spcPts val="1500"/>
              </a:spcBef>
              <a:spcAft>
                <a:spcPts val="0"/>
              </a:spcAft>
              <a:buClrTx/>
              <a:buSzTx/>
              <a:buFontTx/>
              <a:buNone/>
              <a:tabLst/>
              <a:defRPr/>
            </a:pPr>
            <a:r>
              <a:rPr lang="en-US" dirty="0" smtClean="0"/>
              <a:t>Here you have a space for a paragraph of text. Remember not to overload your slides with content. Your audience will listen to you or read the content, they won’t do both.</a:t>
            </a:r>
          </a:p>
          <a:p>
            <a:pPr marL="0" marR="0" lvl="0" indent="0" algn="l" defTabSz="914400" rtl="0" eaLnBrk="1" fontAlgn="auto" latinLnBrk="0" hangingPunct="1">
              <a:lnSpc>
                <a:spcPts val="2500"/>
              </a:lnSpc>
              <a:spcBef>
                <a:spcPts val="1500"/>
              </a:spcBef>
              <a:spcAft>
                <a:spcPts val="0"/>
              </a:spcAft>
              <a:buClrTx/>
              <a:buSzTx/>
              <a:buFontTx/>
              <a:buNone/>
              <a:tabLst/>
              <a:defRPr/>
            </a:pPr>
            <a:r>
              <a:rPr lang="en-US" dirty="0" smtClean="0"/>
              <a:t>Here you have a space for a paragraph of text. Remember not to overload your slides with content. Your audience will listen to you or read the content, they won’t do both.</a:t>
            </a:r>
          </a:p>
          <a:p>
            <a:pPr marL="0" marR="0" lvl="0" indent="0" algn="l" defTabSz="914400" rtl="0" eaLnBrk="1" fontAlgn="auto" latinLnBrk="0" hangingPunct="1">
              <a:lnSpc>
                <a:spcPts val="2500"/>
              </a:lnSpc>
              <a:spcBef>
                <a:spcPts val="1500"/>
              </a:spcBef>
              <a:spcAft>
                <a:spcPts val="0"/>
              </a:spcAft>
              <a:buClrTx/>
              <a:buSzTx/>
              <a:buFontTx/>
              <a:buNone/>
              <a:tabLst/>
              <a:defRPr/>
            </a:pPr>
            <a:r>
              <a:rPr lang="en-US" dirty="0" smtClean="0"/>
              <a:t>Here you have a space for a paragraph of text. Remember not to overload your slides with content. Your audience will listen to you or read the content, they won’t do both.</a:t>
            </a:r>
          </a:p>
          <a:p>
            <a:pPr lvl="0"/>
            <a:endParaRPr lang="en-US" dirty="0" smtClean="0"/>
          </a:p>
        </p:txBody>
      </p:sp>
      <p:sp>
        <p:nvSpPr>
          <p:cNvPr id="7" name="Title 1"/>
          <p:cNvSpPr>
            <a:spLocks noGrp="1"/>
          </p:cNvSpPr>
          <p:nvPr>
            <p:ph type="title" hasCustomPrompt="1"/>
          </p:nvPr>
        </p:nvSpPr>
        <p:spPr>
          <a:xfrm>
            <a:off x="436756" y="365126"/>
            <a:ext cx="10515600" cy="799796"/>
          </a:xfrm>
          <a:prstGeom prst="rect">
            <a:avLst/>
          </a:prstGeom>
        </p:spPr>
        <p:txBody>
          <a:bodyPr/>
          <a:lstStyle>
            <a:lvl1pPr>
              <a:defRPr sz="480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Insert your heading here</a:t>
            </a:r>
            <a:endParaRPr lang="en-CA" dirty="0"/>
          </a:p>
        </p:txBody>
      </p:sp>
      <p:sp>
        <p:nvSpPr>
          <p:cNvPr id="3" name="Text Placeholder 2"/>
          <p:cNvSpPr>
            <a:spLocks noGrp="1"/>
          </p:cNvSpPr>
          <p:nvPr>
            <p:ph type="body" sz="quarter" idx="11" hasCustomPrompt="1"/>
          </p:nvPr>
        </p:nvSpPr>
        <p:spPr>
          <a:xfrm>
            <a:off x="436563" y="1090068"/>
            <a:ext cx="10515600" cy="506413"/>
          </a:xfrm>
          <a:prstGeom prst="rect">
            <a:avLst/>
          </a:prstGeom>
        </p:spPr>
        <p:txBody>
          <a:bodyPr/>
          <a:lstStyle>
            <a:lvl1pPr marL="0" indent="0">
              <a:buNone/>
              <a:defRPr sz="320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Keep it short and to the point</a:t>
            </a:r>
          </a:p>
        </p:txBody>
      </p:sp>
    </p:spTree>
    <p:extLst>
      <p:ext uri="{BB962C8B-B14F-4D97-AF65-F5344CB8AC3E}">
        <p14:creationId xmlns:p14="http://schemas.microsoft.com/office/powerpoint/2010/main" val="150575883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ulleted List (Blu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36756" y="365125"/>
            <a:ext cx="10515600" cy="737165"/>
          </a:xfrm>
          <a:prstGeom prst="rect">
            <a:avLst/>
          </a:prstGeom>
        </p:spPr>
        <p:txBody>
          <a:bodyPr/>
          <a:lstStyle>
            <a:lvl1pPr>
              <a:defRPr sz="480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Insert your heading here</a:t>
            </a:r>
            <a:endParaRPr lang="en-CA" dirty="0"/>
          </a:p>
        </p:txBody>
      </p:sp>
      <p:sp>
        <p:nvSpPr>
          <p:cNvPr id="6" name="Text Placeholder 4"/>
          <p:cNvSpPr>
            <a:spLocks noGrp="1"/>
          </p:cNvSpPr>
          <p:nvPr>
            <p:ph type="body" sz="quarter" idx="10" hasCustomPrompt="1"/>
          </p:nvPr>
        </p:nvSpPr>
        <p:spPr>
          <a:xfrm>
            <a:off x="500410" y="1916113"/>
            <a:ext cx="11241824" cy="4060358"/>
          </a:xfrm>
          <a:prstGeom prst="rect">
            <a:avLst/>
          </a:prstGeom>
        </p:spPr>
        <p:txBody>
          <a:bodyPr/>
          <a:lstStyle>
            <a:lvl1pPr>
              <a:lnSpc>
                <a:spcPts val="2500"/>
              </a:lnSpc>
              <a:spcBef>
                <a:spcPts val="1500"/>
              </a:spcBef>
              <a:defRPr sz="1900" baseline="0">
                <a:latin typeface="Verdana" panose="020B0604030504040204" pitchFamily="34" charset="0"/>
                <a:ea typeface="Verdana" panose="020B0604030504040204" pitchFamily="34" charset="0"/>
                <a:cs typeface="Verdana" panose="020B0604030504040204" pitchFamily="34" charset="0"/>
              </a:defRPr>
            </a:lvl1pPr>
            <a:lvl2pPr marL="685800" indent="-228600">
              <a:lnSpc>
                <a:spcPts val="2500"/>
              </a:lnSpc>
              <a:spcBef>
                <a:spcPts val="0"/>
              </a:spcBef>
              <a:buFont typeface="Arial" panose="020B0604020202020204" pitchFamily="34" charset="0"/>
              <a:buChar char="-"/>
              <a:defRPr sz="1900" baseline="0">
                <a:latin typeface="Verdana" panose="020B0604030504040204" pitchFamily="34" charset="0"/>
                <a:ea typeface="Verdana" panose="020B0604030504040204" pitchFamily="34" charset="0"/>
                <a:cs typeface="Verdana" panose="020B060403050404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Insert your text into this bulleted list</a:t>
            </a:r>
          </a:p>
          <a:p>
            <a:pPr lvl="1"/>
            <a:r>
              <a:rPr lang="en-US" dirty="0" smtClean="0"/>
              <a:t>Press the tab key to access secondary level bullets</a:t>
            </a:r>
          </a:p>
        </p:txBody>
      </p:sp>
      <p:sp>
        <p:nvSpPr>
          <p:cNvPr id="3" name="Text Placeholder 2"/>
          <p:cNvSpPr>
            <a:spLocks noGrp="1"/>
          </p:cNvSpPr>
          <p:nvPr>
            <p:ph type="body" sz="quarter" idx="11" hasCustomPrompt="1"/>
          </p:nvPr>
        </p:nvSpPr>
        <p:spPr>
          <a:xfrm>
            <a:off x="436756" y="1102290"/>
            <a:ext cx="7885112" cy="600075"/>
          </a:xfrm>
          <a:prstGeom prst="rect">
            <a:avLst/>
          </a:prstGeom>
        </p:spPr>
        <p:txBody>
          <a:bodyPr/>
          <a:lstStyle>
            <a:lvl1pPr marL="0" indent="0">
              <a:buNone/>
              <a:defRPr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Keep it short and to the point</a:t>
            </a:r>
          </a:p>
        </p:txBody>
      </p:sp>
    </p:spTree>
    <p:extLst>
      <p:ext uri="{BB962C8B-B14F-4D97-AF65-F5344CB8AC3E}">
        <p14:creationId xmlns:p14="http://schemas.microsoft.com/office/powerpoint/2010/main" val="400546770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47">
          <p15:clr>
            <a:srgbClr val="FBAE40"/>
          </p15:clr>
        </p15:guide>
        <p15:guide id="2" orient="horz" pos="73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slide 6">
    <p:spTree>
      <p:nvGrpSpPr>
        <p:cNvPr id="1" name=""/>
        <p:cNvGrpSpPr/>
        <p:nvPr/>
      </p:nvGrpSpPr>
      <p:grpSpPr>
        <a:xfrm>
          <a:off x="0" y="0"/>
          <a:ext cx="0" cy="0"/>
          <a:chOff x="0" y="0"/>
          <a:chExt cx="0" cy="0"/>
        </a:xfrm>
      </p:grpSpPr>
      <p:sp>
        <p:nvSpPr>
          <p:cNvPr id="4" name="Picture Placeholder 5"/>
          <p:cNvSpPr>
            <a:spLocks noGrp="1"/>
          </p:cNvSpPr>
          <p:nvPr>
            <p:ph type="pic" sz="quarter" idx="10" hasCustomPrompt="1"/>
          </p:nvPr>
        </p:nvSpPr>
        <p:spPr>
          <a:xfrm>
            <a:off x="2938304" y="1949841"/>
            <a:ext cx="1499994" cy="1358900"/>
          </a:xfrm>
          <a:prstGeom prst="roundRect">
            <a:avLst>
              <a:gd name="adj" fmla="val 7321"/>
            </a:avLst>
          </a:prstGeom>
        </p:spPr>
        <p:txBody>
          <a:bodyPr/>
          <a:lstStyle>
            <a:lvl1pPr>
              <a:defRPr sz="1200">
                <a:latin typeface="Arial" panose="020B0604020202020204" pitchFamily="34" charset="0"/>
                <a:cs typeface="Arial" panose="020B0604020202020204" pitchFamily="34" charset="0"/>
              </a:defRPr>
            </a:lvl1pPr>
          </a:lstStyle>
          <a:p>
            <a:r>
              <a:rPr lang="en-CA" dirty="0" smtClean="0"/>
              <a:t>Insert an image</a:t>
            </a:r>
            <a:endParaRPr lang="en-CA" dirty="0"/>
          </a:p>
        </p:txBody>
      </p:sp>
      <p:sp>
        <p:nvSpPr>
          <p:cNvPr id="6" name="Text Placeholder 13"/>
          <p:cNvSpPr>
            <a:spLocks noGrp="1"/>
          </p:cNvSpPr>
          <p:nvPr>
            <p:ph type="body" sz="quarter" idx="13" hasCustomPrompt="1"/>
          </p:nvPr>
        </p:nvSpPr>
        <p:spPr>
          <a:xfrm>
            <a:off x="2849211" y="3611954"/>
            <a:ext cx="1868447" cy="398462"/>
          </a:xfrm>
          <a:prstGeom prst="rect">
            <a:avLst/>
          </a:prstGeom>
        </p:spPr>
        <p:txBody>
          <a:bodyPr/>
          <a:lstStyle>
            <a:lvl1pPr marL="0" indent="0">
              <a:lnSpc>
                <a:spcPts val="1200"/>
              </a:lnSpc>
              <a:spcBef>
                <a:spcPts val="0"/>
              </a:spcBef>
              <a:buNone/>
              <a:defRPr sz="900" spc="50" baseline="0">
                <a:latin typeface="Verdana" panose="020B0604030504040204" pitchFamily="34" charset="0"/>
                <a:ea typeface="Verdana" panose="020B0604030504040204" pitchFamily="34" charset="0"/>
                <a:cs typeface="Verdana" panose="020B0604030504040204" pitchFamily="34" charset="0"/>
              </a:defRPr>
            </a:lvl1pPr>
          </a:lstStyle>
          <a:p>
            <a:pPr lvl="0"/>
            <a:r>
              <a:rPr lang="en-CA" dirty="0" smtClean="0"/>
              <a:t>INSERT TITLE / FIRM / LOCATION</a:t>
            </a:r>
          </a:p>
        </p:txBody>
      </p:sp>
      <p:sp>
        <p:nvSpPr>
          <p:cNvPr id="7" name="Text Placeholder 15"/>
          <p:cNvSpPr>
            <a:spLocks noGrp="1"/>
          </p:cNvSpPr>
          <p:nvPr>
            <p:ph type="body" sz="quarter" idx="14" hasCustomPrompt="1"/>
          </p:nvPr>
        </p:nvSpPr>
        <p:spPr>
          <a:xfrm>
            <a:off x="2849210" y="3976550"/>
            <a:ext cx="1868447" cy="346075"/>
          </a:xfrm>
          <a:prstGeom prst="rect">
            <a:avLst/>
          </a:prstGeom>
        </p:spPr>
        <p:txBody>
          <a:bodyPr/>
          <a:lstStyle>
            <a:lvl1pPr marL="0" indent="0">
              <a:buNone/>
              <a:defRPr sz="900" b="1" spc="50" baseline="0">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CA" sz="900" dirty="0" smtClean="0">
                <a:latin typeface="Arial" panose="020B0604020202020204" pitchFamily="34" charset="0"/>
                <a:cs typeface="Arial" panose="020B0604020202020204" pitchFamily="34" charset="0"/>
              </a:rPr>
              <a:t>INSERT ROLE</a:t>
            </a:r>
            <a:endParaRPr lang="en-CA" dirty="0"/>
          </a:p>
        </p:txBody>
      </p:sp>
      <p:sp>
        <p:nvSpPr>
          <p:cNvPr id="8" name="Picture Placeholder 5"/>
          <p:cNvSpPr>
            <a:spLocks noGrp="1"/>
          </p:cNvSpPr>
          <p:nvPr>
            <p:ph type="pic" sz="quarter" idx="26"/>
          </p:nvPr>
        </p:nvSpPr>
        <p:spPr>
          <a:xfrm>
            <a:off x="4438298" y="4478962"/>
            <a:ext cx="1155794" cy="1109147"/>
          </a:xfrm>
          <a:prstGeom prst="roundRect">
            <a:avLst>
              <a:gd name="adj" fmla="val 7321"/>
            </a:avLst>
          </a:prstGeom>
        </p:spPr>
        <p:txBody>
          <a:bodyPr/>
          <a:lstStyle>
            <a:lvl1pPr>
              <a:defRPr sz="1200">
                <a:latin typeface="Arial" panose="020B0604020202020204" pitchFamily="34" charset="0"/>
                <a:cs typeface="Arial" panose="020B0604020202020204" pitchFamily="34" charset="0"/>
              </a:defRPr>
            </a:lvl1pPr>
          </a:lstStyle>
          <a:p>
            <a:endParaRPr lang="en-CA" dirty="0"/>
          </a:p>
        </p:txBody>
      </p:sp>
      <p:sp>
        <p:nvSpPr>
          <p:cNvPr id="12" name="Picture Placeholder 5"/>
          <p:cNvSpPr>
            <a:spLocks noGrp="1"/>
          </p:cNvSpPr>
          <p:nvPr>
            <p:ph type="pic" sz="quarter" idx="30"/>
          </p:nvPr>
        </p:nvSpPr>
        <p:spPr>
          <a:xfrm>
            <a:off x="6244008" y="4478962"/>
            <a:ext cx="1155793" cy="1109147"/>
          </a:xfrm>
          <a:prstGeom prst="roundRect">
            <a:avLst>
              <a:gd name="adj" fmla="val 7321"/>
            </a:avLst>
          </a:prstGeom>
        </p:spPr>
        <p:txBody>
          <a:bodyPr/>
          <a:lstStyle>
            <a:lvl1pPr>
              <a:defRPr sz="1200">
                <a:latin typeface="Arial" panose="020B0604020202020204" pitchFamily="34" charset="0"/>
                <a:cs typeface="Arial" panose="020B0604020202020204" pitchFamily="34" charset="0"/>
              </a:defRPr>
            </a:lvl1pPr>
          </a:lstStyle>
          <a:p>
            <a:endParaRPr lang="en-CA" dirty="0"/>
          </a:p>
        </p:txBody>
      </p:sp>
      <p:sp>
        <p:nvSpPr>
          <p:cNvPr id="16" name="Picture Placeholder 5"/>
          <p:cNvSpPr>
            <a:spLocks noGrp="1"/>
          </p:cNvSpPr>
          <p:nvPr>
            <p:ph type="pic" sz="quarter" idx="34" hasCustomPrompt="1"/>
          </p:nvPr>
        </p:nvSpPr>
        <p:spPr>
          <a:xfrm>
            <a:off x="5089201" y="1954978"/>
            <a:ext cx="1499994" cy="1358900"/>
          </a:xfrm>
          <a:prstGeom prst="roundRect">
            <a:avLst>
              <a:gd name="adj" fmla="val 7321"/>
            </a:avLst>
          </a:prstGeom>
        </p:spPr>
        <p:txBody>
          <a:bodyPr/>
          <a:lstStyle>
            <a:lvl1pPr>
              <a:defRPr sz="1200">
                <a:latin typeface="Arial" panose="020B0604020202020204" pitchFamily="34" charset="0"/>
                <a:cs typeface="Arial" panose="020B0604020202020204" pitchFamily="34" charset="0"/>
              </a:defRPr>
            </a:lvl1pPr>
          </a:lstStyle>
          <a:p>
            <a:r>
              <a:rPr lang="en-CA" dirty="0" smtClean="0"/>
              <a:t>Insert an image</a:t>
            </a:r>
            <a:endParaRPr lang="en-CA" dirty="0"/>
          </a:p>
        </p:txBody>
      </p:sp>
      <p:sp>
        <p:nvSpPr>
          <p:cNvPr id="18" name="Text Placeholder 13"/>
          <p:cNvSpPr>
            <a:spLocks noGrp="1"/>
          </p:cNvSpPr>
          <p:nvPr>
            <p:ph type="body" sz="quarter" idx="36" hasCustomPrompt="1"/>
          </p:nvPr>
        </p:nvSpPr>
        <p:spPr>
          <a:xfrm>
            <a:off x="5000108" y="3617091"/>
            <a:ext cx="1868447" cy="398462"/>
          </a:xfrm>
          <a:prstGeom prst="rect">
            <a:avLst/>
          </a:prstGeom>
        </p:spPr>
        <p:txBody>
          <a:bodyPr/>
          <a:lstStyle>
            <a:lvl1pPr marL="0" indent="0">
              <a:lnSpc>
                <a:spcPts val="1200"/>
              </a:lnSpc>
              <a:spcBef>
                <a:spcPts val="0"/>
              </a:spcBef>
              <a:buNone/>
              <a:defRPr sz="900" spc="50" baseline="0">
                <a:latin typeface="Verdana" panose="020B0604030504040204" pitchFamily="34" charset="0"/>
                <a:ea typeface="Verdana" panose="020B0604030504040204" pitchFamily="34" charset="0"/>
                <a:cs typeface="Verdana" panose="020B0604030504040204" pitchFamily="34" charset="0"/>
              </a:defRPr>
            </a:lvl1pPr>
          </a:lstStyle>
          <a:p>
            <a:pPr lvl="0"/>
            <a:r>
              <a:rPr lang="en-CA" dirty="0" smtClean="0"/>
              <a:t>INSERT TITLE / FIRM / LOCATION</a:t>
            </a:r>
          </a:p>
        </p:txBody>
      </p:sp>
      <p:sp>
        <p:nvSpPr>
          <p:cNvPr id="19" name="Text Placeholder 15"/>
          <p:cNvSpPr>
            <a:spLocks noGrp="1"/>
          </p:cNvSpPr>
          <p:nvPr>
            <p:ph type="body" sz="quarter" idx="37" hasCustomPrompt="1"/>
          </p:nvPr>
        </p:nvSpPr>
        <p:spPr>
          <a:xfrm>
            <a:off x="5000107" y="3981687"/>
            <a:ext cx="1868447" cy="346075"/>
          </a:xfrm>
          <a:prstGeom prst="rect">
            <a:avLst/>
          </a:prstGeom>
        </p:spPr>
        <p:txBody>
          <a:bodyPr/>
          <a:lstStyle>
            <a:lvl1pPr marL="0" indent="0">
              <a:buNone/>
              <a:defRPr sz="900" b="1" spc="50" baseline="0">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CA" sz="900" dirty="0" smtClean="0">
                <a:latin typeface="Arial" panose="020B0604020202020204" pitchFamily="34" charset="0"/>
                <a:cs typeface="Arial" panose="020B0604020202020204" pitchFamily="34" charset="0"/>
              </a:rPr>
              <a:t>INSERT ROLE</a:t>
            </a:r>
            <a:endParaRPr lang="en-CA" dirty="0"/>
          </a:p>
        </p:txBody>
      </p:sp>
      <p:sp>
        <p:nvSpPr>
          <p:cNvPr id="20" name="Picture Placeholder 5"/>
          <p:cNvSpPr>
            <a:spLocks noGrp="1"/>
          </p:cNvSpPr>
          <p:nvPr>
            <p:ph type="pic" sz="quarter" idx="38" hasCustomPrompt="1"/>
          </p:nvPr>
        </p:nvSpPr>
        <p:spPr>
          <a:xfrm>
            <a:off x="7240098" y="1957546"/>
            <a:ext cx="1499994" cy="1358900"/>
          </a:xfrm>
          <a:prstGeom prst="roundRect">
            <a:avLst>
              <a:gd name="adj" fmla="val 7321"/>
            </a:avLst>
          </a:prstGeom>
        </p:spPr>
        <p:txBody>
          <a:bodyPr/>
          <a:lstStyle>
            <a:lvl1pPr>
              <a:defRPr sz="1200" baseline="0">
                <a:latin typeface="Arial" panose="020B0604020202020204" pitchFamily="34" charset="0"/>
                <a:cs typeface="Arial" panose="020B0604020202020204" pitchFamily="34" charset="0"/>
              </a:defRPr>
            </a:lvl1pPr>
          </a:lstStyle>
          <a:p>
            <a:r>
              <a:rPr lang="en-CA" dirty="0" smtClean="0"/>
              <a:t>Insert an image</a:t>
            </a:r>
            <a:endParaRPr lang="en-CA" dirty="0"/>
          </a:p>
        </p:txBody>
      </p:sp>
      <p:sp>
        <p:nvSpPr>
          <p:cNvPr id="22" name="Text Placeholder 13"/>
          <p:cNvSpPr>
            <a:spLocks noGrp="1"/>
          </p:cNvSpPr>
          <p:nvPr>
            <p:ph type="body" sz="quarter" idx="40" hasCustomPrompt="1"/>
          </p:nvPr>
        </p:nvSpPr>
        <p:spPr>
          <a:xfrm>
            <a:off x="7151005" y="3619659"/>
            <a:ext cx="1868447" cy="398462"/>
          </a:xfrm>
          <a:prstGeom prst="rect">
            <a:avLst/>
          </a:prstGeom>
        </p:spPr>
        <p:txBody>
          <a:bodyPr/>
          <a:lstStyle>
            <a:lvl1pPr marL="0" indent="0">
              <a:lnSpc>
                <a:spcPts val="1200"/>
              </a:lnSpc>
              <a:spcBef>
                <a:spcPts val="0"/>
              </a:spcBef>
              <a:buNone/>
              <a:defRPr sz="900" spc="50" baseline="0">
                <a:latin typeface="Verdana" panose="020B0604030504040204" pitchFamily="34" charset="0"/>
                <a:ea typeface="Verdana" panose="020B0604030504040204" pitchFamily="34" charset="0"/>
                <a:cs typeface="Verdana" panose="020B0604030504040204" pitchFamily="34" charset="0"/>
              </a:defRPr>
            </a:lvl1pPr>
          </a:lstStyle>
          <a:p>
            <a:pPr lvl="0"/>
            <a:r>
              <a:rPr lang="en-CA" dirty="0" smtClean="0"/>
              <a:t>INSERT TITLE / FIRM / LOCATION</a:t>
            </a:r>
          </a:p>
        </p:txBody>
      </p:sp>
      <p:sp>
        <p:nvSpPr>
          <p:cNvPr id="23" name="Text Placeholder 15"/>
          <p:cNvSpPr>
            <a:spLocks noGrp="1"/>
          </p:cNvSpPr>
          <p:nvPr>
            <p:ph type="body" sz="quarter" idx="41" hasCustomPrompt="1"/>
          </p:nvPr>
        </p:nvSpPr>
        <p:spPr>
          <a:xfrm>
            <a:off x="7151004" y="3984255"/>
            <a:ext cx="1868447" cy="346075"/>
          </a:xfrm>
          <a:prstGeom prst="rect">
            <a:avLst/>
          </a:prstGeom>
        </p:spPr>
        <p:txBody>
          <a:bodyPr/>
          <a:lstStyle>
            <a:lvl1pPr marL="0" indent="0">
              <a:buNone/>
              <a:defRPr sz="900" b="1" spc="50" baseline="0">
                <a:solidFill>
                  <a:schemeClr val="accent2"/>
                </a:solidFill>
                <a:latin typeface="Verdana" panose="020B0604030504040204" pitchFamily="34" charset="0"/>
                <a:ea typeface="Verdana" panose="020B0604030504040204" pitchFamily="34" charset="0"/>
                <a:cs typeface="Verdana" panose="020B0604030504040204" pitchFamily="34" charset="0"/>
              </a:defRPr>
            </a:lvl1pPr>
          </a:lstStyle>
          <a:p>
            <a:pPr lvl="0"/>
            <a:r>
              <a:rPr lang="en-CA" sz="900" dirty="0" smtClean="0">
                <a:latin typeface="Arial" panose="020B0604020202020204" pitchFamily="34" charset="0"/>
                <a:cs typeface="Arial" panose="020B0604020202020204" pitchFamily="34" charset="0"/>
              </a:rPr>
              <a:t>INSERT ROLE</a:t>
            </a:r>
            <a:endParaRPr lang="en-CA" dirty="0"/>
          </a:p>
        </p:txBody>
      </p:sp>
      <p:sp>
        <p:nvSpPr>
          <p:cNvPr id="24" name="Text Placeholder 13"/>
          <p:cNvSpPr>
            <a:spLocks noGrp="1"/>
          </p:cNvSpPr>
          <p:nvPr>
            <p:ph type="body" sz="quarter" idx="28" hasCustomPrompt="1"/>
          </p:nvPr>
        </p:nvSpPr>
        <p:spPr>
          <a:xfrm>
            <a:off x="4357865" y="5857424"/>
            <a:ext cx="1589087" cy="398462"/>
          </a:xfrm>
          <a:prstGeom prst="rect">
            <a:avLst/>
          </a:prstGeom>
        </p:spPr>
        <p:txBody>
          <a:bodyPr/>
          <a:lstStyle>
            <a:lvl1pPr marL="0" indent="0">
              <a:lnSpc>
                <a:spcPts val="1200"/>
              </a:lnSpc>
              <a:spcBef>
                <a:spcPts val="0"/>
              </a:spcBef>
              <a:buNone/>
              <a:defRPr sz="800" spc="20" baseline="0">
                <a:latin typeface="Verdana" panose="020B0604030504040204" pitchFamily="34" charset="0"/>
                <a:ea typeface="Verdana" panose="020B0604030504040204" pitchFamily="34" charset="0"/>
                <a:cs typeface="Verdana" panose="020B0604030504040204" pitchFamily="34" charset="0"/>
              </a:defRPr>
            </a:lvl1pPr>
          </a:lstStyle>
          <a:p>
            <a:pPr lvl="0"/>
            <a:r>
              <a:rPr lang="en-CA" dirty="0" smtClean="0"/>
              <a:t>INSERT TITLE / FIRM / LOCATION</a:t>
            </a:r>
          </a:p>
        </p:txBody>
      </p:sp>
      <p:sp>
        <p:nvSpPr>
          <p:cNvPr id="25" name="Text Placeholder 15"/>
          <p:cNvSpPr>
            <a:spLocks noGrp="1"/>
          </p:cNvSpPr>
          <p:nvPr>
            <p:ph type="body" sz="quarter" idx="29" hasCustomPrompt="1"/>
          </p:nvPr>
        </p:nvSpPr>
        <p:spPr>
          <a:xfrm>
            <a:off x="4357865" y="6222020"/>
            <a:ext cx="1589088" cy="346075"/>
          </a:xfrm>
          <a:prstGeom prst="rect">
            <a:avLst/>
          </a:prstGeom>
        </p:spPr>
        <p:txBody>
          <a:bodyPr/>
          <a:lstStyle>
            <a:lvl1pPr marL="0" indent="0">
              <a:buNone/>
              <a:defRPr sz="800" b="1" spc="2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pPr lvl="0"/>
            <a:r>
              <a:rPr lang="en-CA" sz="900" dirty="0" smtClean="0">
                <a:latin typeface="Arial" panose="020B0604020202020204" pitchFamily="34" charset="0"/>
                <a:cs typeface="Arial" panose="020B0604020202020204" pitchFamily="34" charset="0"/>
              </a:rPr>
              <a:t>INSERT ROLE</a:t>
            </a:r>
            <a:endParaRPr lang="en-CA" dirty="0"/>
          </a:p>
        </p:txBody>
      </p:sp>
      <p:sp>
        <p:nvSpPr>
          <p:cNvPr id="26" name="Text Placeholder 13"/>
          <p:cNvSpPr>
            <a:spLocks noGrp="1"/>
          </p:cNvSpPr>
          <p:nvPr>
            <p:ph type="body" sz="quarter" idx="32" hasCustomPrompt="1"/>
          </p:nvPr>
        </p:nvSpPr>
        <p:spPr>
          <a:xfrm>
            <a:off x="6163575" y="5857424"/>
            <a:ext cx="1589087" cy="398462"/>
          </a:xfrm>
          <a:prstGeom prst="rect">
            <a:avLst/>
          </a:prstGeom>
        </p:spPr>
        <p:txBody>
          <a:bodyPr/>
          <a:lstStyle>
            <a:lvl1pPr marL="0" indent="0">
              <a:lnSpc>
                <a:spcPts val="1200"/>
              </a:lnSpc>
              <a:spcBef>
                <a:spcPts val="0"/>
              </a:spcBef>
              <a:buNone/>
              <a:defRPr sz="800" spc="20" baseline="0">
                <a:latin typeface="Verdana" panose="020B0604030504040204" pitchFamily="34" charset="0"/>
                <a:ea typeface="Verdana" panose="020B0604030504040204" pitchFamily="34" charset="0"/>
                <a:cs typeface="Verdana" panose="020B0604030504040204" pitchFamily="34" charset="0"/>
              </a:defRPr>
            </a:lvl1pPr>
          </a:lstStyle>
          <a:p>
            <a:pPr lvl="0"/>
            <a:r>
              <a:rPr lang="en-CA" dirty="0" smtClean="0"/>
              <a:t>INSERT TITLE / FIRM / LOCATION</a:t>
            </a:r>
          </a:p>
        </p:txBody>
      </p:sp>
      <p:sp>
        <p:nvSpPr>
          <p:cNvPr id="27" name="Text Placeholder 15"/>
          <p:cNvSpPr>
            <a:spLocks noGrp="1"/>
          </p:cNvSpPr>
          <p:nvPr>
            <p:ph type="body" sz="quarter" idx="33" hasCustomPrompt="1"/>
          </p:nvPr>
        </p:nvSpPr>
        <p:spPr>
          <a:xfrm>
            <a:off x="6163575" y="6222020"/>
            <a:ext cx="1589088" cy="346075"/>
          </a:xfrm>
          <a:prstGeom prst="rect">
            <a:avLst/>
          </a:prstGeom>
        </p:spPr>
        <p:txBody>
          <a:bodyPr/>
          <a:lstStyle>
            <a:lvl1pPr marL="0" indent="0">
              <a:buNone/>
              <a:defRPr sz="800" b="1" spc="2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pPr lvl="0"/>
            <a:r>
              <a:rPr lang="en-CA" sz="900" dirty="0" smtClean="0">
                <a:latin typeface="Arial" panose="020B0604020202020204" pitchFamily="34" charset="0"/>
                <a:cs typeface="Arial" panose="020B0604020202020204" pitchFamily="34" charset="0"/>
              </a:rPr>
              <a:t>INSERT ROLE</a:t>
            </a:r>
            <a:endParaRPr lang="en-CA" dirty="0"/>
          </a:p>
        </p:txBody>
      </p:sp>
      <p:sp>
        <p:nvSpPr>
          <p:cNvPr id="28" name="Text Placeholder 6"/>
          <p:cNvSpPr>
            <a:spLocks noGrp="1"/>
          </p:cNvSpPr>
          <p:nvPr>
            <p:ph type="body" sz="quarter" idx="42" hasCustomPrompt="1"/>
          </p:nvPr>
        </p:nvSpPr>
        <p:spPr>
          <a:xfrm>
            <a:off x="4357864" y="5630863"/>
            <a:ext cx="1411287" cy="255323"/>
          </a:xfrm>
          <a:prstGeom prst="rect">
            <a:avLst/>
          </a:prstGeom>
        </p:spPr>
        <p:txBody>
          <a:bodyPr/>
          <a:lstStyle>
            <a:lvl1pPr marL="0" indent="0">
              <a:buNone/>
              <a:defRPr sz="1000" b="1" spc="2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smtClean="0"/>
              <a:t>Insert Name</a:t>
            </a:r>
          </a:p>
        </p:txBody>
      </p:sp>
      <p:sp>
        <p:nvSpPr>
          <p:cNvPr id="29" name="Text Placeholder 6"/>
          <p:cNvSpPr>
            <a:spLocks noGrp="1"/>
          </p:cNvSpPr>
          <p:nvPr>
            <p:ph type="body" sz="quarter" idx="43" hasCustomPrompt="1"/>
          </p:nvPr>
        </p:nvSpPr>
        <p:spPr>
          <a:xfrm>
            <a:off x="6167438" y="5624513"/>
            <a:ext cx="1411287" cy="255323"/>
          </a:xfrm>
          <a:prstGeom prst="rect">
            <a:avLst/>
          </a:prstGeom>
        </p:spPr>
        <p:txBody>
          <a:bodyPr/>
          <a:lstStyle>
            <a:lvl1pPr marL="0" indent="0">
              <a:buNone/>
              <a:defRPr sz="1000" b="1" spc="2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000"/>
            </a:lvl2pPr>
            <a:lvl3pPr marL="914400" indent="0">
              <a:buNone/>
              <a:defRPr sz="1000"/>
            </a:lvl3pPr>
            <a:lvl4pPr marL="1371600" indent="0">
              <a:buNone/>
              <a:defRPr sz="1000"/>
            </a:lvl4pPr>
            <a:lvl5pPr marL="1828800" indent="0">
              <a:buNone/>
              <a:defRPr sz="1000"/>
            </a:lvl5pPr>
          </a:lstStyle>
          <a:p>
            <a:pPr lvl="0"/>
            <a:r>
              <a:rPr lang="en-US" dirty="0" smtClean="0"/>
              <a:t>Insert Name</a:t>
            </a:r>
          </a:p>
        </p:txBody>
      </p:sp>
      <p:sp>
        <p:nvSpPr>
          <p:cNvPr id="9" name="Text Placeholder 8"/>
          <p:cNvSpPr>
            <a:spLocks noGrp="1"/>
          </p:cNvSpPr>
          <p:nvPr>
            <p:ph type="body" sz="quarter" idx="44" hasCustomPrompt="1"/>
          </p:nvPr>
        </p:nvSpPr>
        <p:spPr>
          <a:xfrm>
            <a:off x="436563" y="1045411"/>
            <a:ext cx="8994775" cy="677862"/>
          </a:xfrm>
          <a:prstGeom prst="rect">
            <a:avLst/>
          </a:prstGeom>
        </p:spPr>
        <p:txBody>
          <a:bodyPr/>
          <a:lstStyle>
            <a:lvl1pPr marL="0" indent="0">
              <a:buNone/>
              <a:defRPr sz="320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Keep it short and to the point</a:t>
            </a:r>
          </a:p>
        </p:txBody>
      </p:sp>
      <p:sp>
        <p:nvSpPr>
          <p:cNvPr id="32" name="Text Placeholder 31"/>
          <p:cNvSpPr>
            <a:spLocks noGrp="1"/>
          </p:cNvSpPr>
          <p:nvPr>
            <p:ph type="body" sz="quarter" idx="45" hasCustomPrompt="1"/>
          </p:nvPr>
        </p:nvSpPr>
        <p:spPr>
          <a:xfrm>
            <a:off x="2849210" y="3362855"/>
            <a:ext cx="1868448" cy="277862"/>
          </a:xfrm>
          <a:prstGeom prst="rect">
            <a:avLst/>
          </a:prstGeom>
        </p:spPr>
        <p:txBody>
          <a:bodyPr/>
          <a:lstStyle>
            <a:lvl1pPr marL="0" indent="0">
              <a:buNone/>
              <a:defRPr sz="1200" b="1" spc="50" baseline="0">
                <a:latin typeface="Verdana" panose="020B0604030504040204" pitchFamily="34" charset="0"/>
                <a:ea typeface="Verdana" panose="020B0604030504040204" pitchFamily="34" charset="0"/>
                <a:cs typeface="Verdana" panose="020B0604030504040204" pitchFamily="34" charset="0"/>
              </a:defRPr>
            </a:lvl1pPr>
            <a:lvl2pPr>
              <a:defRPr sz="1200" b="1">
                <a:latin typeface="Arial" panose="020B0604020202020204" pitchFamily="34" charset="0"/>
                <a:cs typeface="Arial" panose="020B0604020202020204" pitchFamily="34" charset="0"/>
              </a:defRPr>
            </a:lvl2pPr>
            <a:lvl3pPr>
              <a:defRPr sz="1200" b="1">
                <a:latin typeface="Arial" panose="020B0604020202020204" pitchFamily="34" charset="0"/>
                <a:cs typeface="Arial" panose="020B0604020202020204" pitchFamily="34" charset="0"/>
              </a:defRPr>
            </a:lvl3pPr>
            <a:lvl4pPr>
              <a:defRPr sz="1200" b="1">
                <a:latin typeface="Arial" panose="020B0604020202020204" pitchFamily="34" charset="0"/>
                <a:cs typeface="Arial" panose="020B0604020202020204" pitchFamily="34" charset="0"/>
              </a:defRPr>
            </a:lvl4pPr>
            <a:lvl5pPr>
              <a:defRPr sz="1200" b="1">
                <a:latin typeface="Arial" panose="020B0604020202020204" pitchFamily="34" charset="0"/>
                <a:cs typeface="Arial" panose="020B0604020202020204" pitchFamily="34" charset="0"/>
              </a:defRPr>
            </a:lvl5pPr>
          </a:lstStyle>
          <a:p>
            <a:pPr lvl="0"/>
            <a:r>
              <a:rPr lang="en-US" dirty="0" smtClean="0"/>
              <a:t>Insert Name</a:t>
            </a:r>
            <a:endParaRPr lang="en-CA" dirty="0"/>
          </a:p>
        </p:txBody>
      </p:sp>
      <p:sp>
        <p:nvSpPr>
          <p:cNvPr id="33" name="Text Placeholder 31"/>
          <p:cNvSpPr>
            <a:spLocks noGrp="1"/>
          </p:cNvSpPr>
          <p:nvPr>
            <p:ph type="body" sz="quarter" idx="46" hasCustomPrompt="1"/>
          </p:nvPr>
        </p:nvSpPr>
        <p:spPr>
          <a:xfrm>
            <a:off x="4979988" y="3358279"/>
            <a:ext cx="1868448" cy="277862"/>
          </a:xfrm>
          <a:prstGeom prst="rect">
            <a:avLst/>
          </a:prstGeom>
        </p:spPr>
        <p:txBody>
          <a:bodyPr/>
          <a:lstStyle>
            <a:lvl1pPr marL="0" indent="0">
              <a:buNone/>
              <a:defRPr sz="1200" b="1" spc="50" baseline="0">
                <a:latin typeface="Verdana" panose="020B0604030504040204" pitchFamily="34" charset="0"/>
                <a:ea typeface="Verdana" panose="020B0604030504040204" pitchFamily="34" charset="0"/>
                <a:cs typeface="Verdana" panose="020B0604030504040204" pitchFamily="34" charset="0"/>
              </a:defRPr>
            </a:lvl1pPr>
            <a:lvl2pPr>
              <a:defRPr sz="1200" b="1">
                <a:latin typeface="Arial" panose="020B0604020202020204" pitchFamily="34" charset="0"/>
                <a:cs typeface="Arial" panose="020B0604020202020204" pitchFamily="34" charset="0"/>
              </a:defRPr>
            </a:lvl2pPr>
            <a:lvl3pPr>
              <a:defRPr sz="1200" b="1">
                <a:latin typeface="Arial" panose="020B0604020202020204" pitchFamily="34" charset="0"/>
                <a:cs typeface="Arial" panose="020B0604020202020204" pitchFamily="34" charset="0"/>
              </a:defRPr>
            </a:lvl3pPr>
            <a:lvl4pPr>
              <a:defRPr sz="1200" b="1">
                <a:latin typeface="Arial" panose="020B0604020202020204" pitchFamily="34" charset="0"/>
                <a:cs typeface="Arial" panose="020B0604020202020204" pitchFamily="34" charset="0"/>
              </a:defRPr>
            </a:lvl4pPr>
            <a:lvl5pPr>
              <a:defRPr sz="1200" b="1">
                <a:latin typeface="Arial" panose="020B0604020202020204" pitchFamily="34" charset="0"/>
                <a:cs typeface="Arial" panose="020B0604020202020204" pitchFamily="34" charset="0"/>
              </a:defRPr>
            </a:lvl5pPr>
          </a:lstStyle>
          <a:p>
            <a:pPr lvl="0"/>
            <a:r>
              <a:rPr lang="en-US" dirty="0" smtClean="0"/>
              <a:t>Insert Name</a:t>
            </a:r>
            <a:endParaRPr lang="en-CA" dirty="0"/>
          </a:p>
        </p:txBody>
      </p:sp>
      <p:sp>
        <p:nvSpPr>
          <p:cNvPr id="34" name="Text Placeholder 31"/>
          <p:cNvSpPr>
            <a:spLocks noGrp="1"/>
          </p:cNvSpPr>
          <p:nvPr>
            <p:ph type="body" sz="quarter" idx="47" hasCustomPrompt="1"/>
          </p:nvPr>
        </p:nvSpPr>
        <p:spPr>
          <a:xfrm>
            <a:off x="7140575" y="3360140"/>
            <a:ext cx="1868448" cy="277862"/>
          </a:xfrm>
          <a:prstGeom prst="rect">
            <a:avLst/>
          </a:prstGeom>
        </p:spPr>
        <p:txBody>
          <a:bodyPr/>
          <a:lstStyle>
            <a:lvl1pPr marL="0" indent="0">
              <a:buNone/>
              <a:defRPr sz="1200" b="1" spc="50" baseline="0">
                <a:latin typeface="Verdana" panose="020B0604030504040204" pitchFamily="34" charset="0"/>
                <a:ea typeface="Verdana" panose="020B0604030504040204" pitchFamily="34" charset="0"/>
                <a:cs typeface="Verdana" panose="020B0604030504040204" pitchFamily="34" charset="0"/>
              </a:defRPr>
            </a:lvl1pPr>
            <a:lvl2pPr>
              <a:defRPr sz="1200" b="1">
                <a:latin typeface="Arial" panose="020B0604020202020204" pitchFamily="34" charset="0"/>
                <a:cs typeface="Arial" panose="020B0604020202020204" pitchFamily="34" charset="0"/>
              </a:defRPr>
            </a:lvl2pPr>
            <a:lvl3pPr>
              <a:defRPr sz="1200" b="1">
                <a:latin typeface="Arial" panose="020B0604020202020204" pitchFamily="34" charset="0"/>
                <a:cs typeface="Arial" panose="020B0604020202020204" pitchFamily="34" charset="0"/>
              </a:defRPr>
            </a:lvl3pPr>
            <a:lvl4pPr>
              <a:defRPr sz="1200" b="1">
                <a:latin typeface="Arial" panose="020B0604020202020204" pitchFamily="34" charset="0"/>
                <a:cs typeface="Arial" panose="020B0604020202020204" pitchFamily="34" charset="0"/>
              </a:defRPr>
            </a:lvl4pPr>
            <a:lvl5pPr>
              <a:defRPr sz="1200" b="1">
                <a:latin typeface="Arial" panose="020B0604020202020204" pitchFamily="34" charset="0"/>
                <a:cs typeface="Arial" panose="020B0604020202020204" pitchFamily="34" charset="0"/>
              </a:defRPr>
            </a:lvl5pPr>
          </a:lstStyle>
          <a:p>
            <a:pPr lvl="0"/>
            <a:r>
              <a:rPr lang="en-US" dirty="0" smtClean="0"/>
              <a:t>Insert Name</a:t>
            </a:r>
            <a:endParaRPr lang="en-CA" dirty="0"/>
          </a:p>
        </p:txBody>
      </p:sp>
      <p:sp>
        <p:nvSpPr>
          <p:cNvPr id="3" name="Text Placeholder 2"/>
          <p:cNvSpPr>
            <a:spLocks noGrp="1"/>
          </p:cNvSpPr>
          <p:nvPr>
            <p:ph type="body" sz="quarter" idx="48" hasCustomPrompt="1"/>
          </p:nvPr>
        </p:nvSpPr>
        <p:spPr>
          <a:xfrm>
            <a:off x="442913" y="368300"/>
            <a:ext cx="9507537" cy="677863"/>
          </a:xfrm>
          <a:prstGeom prst="rect">
            <a:avLst/>
          </a:prstGeom>
        </p:spPr>
        <p:txBody>
          <a:bodyPr/>
          <a:lstStyle>
            <a:lvl1pPr marL="0" indent="0">
              <a:buNone/>
              <a:defRPr sz="480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Insert your heading here</a:t>
            </a:r>
          </a:p>
        </p:txBody>
      </p:sp>
    </p:spTree>
    <p:extLst>
      <p:ext uri="{BB962C8B-B14F-4D97-AF65-F5344CB8AC3E}">
        <p14:creationId xmlns:p14="http://schemas.microsoft.com/office/powerpoint/2010/main" val="243806215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32" userDrawn="1">
          <p15:clr>
            <a:srgbClr val="FBAE40"/>
          </p15:clr>
        </p15:guide>
        <p15:guide id="2" orient="horz" pos="2115" userDrawn="1">
          <p15:clr>
            <a:srgbClr val="FBAE40"/>
          </p15:clr>
        </p15:guide>
        <p15:guide id="3" pos="279" userDrawn="1">
          <p15:clr>
            <a:srgbClr val="FBAE40"/>
          </p15:clr>
        </p15:guide>
        <p15:guide id="4" pos="3137" userDrawn="1">
          <p15:clr>
            <a:srgbClr val="FBAE40"/>
          </p15:clr>
        </p15:guide>
        <p15:guide id="5" pos="449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Portfolio Slide (Green Option 1)  -  with headings">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550863" y="1427356"/>
            <a:ext cx="11135615" cy="438242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11" name="Title 1"/>
          <p:cNvSpPr>
            <a:spLocks noGrp="1"/>
          </p:cNvSpPr>
          <p:nvPr>
            <p:ph type="title" hasCustomPrompt="1"/>
          </p:nvPr>
        </p:nvSpPr>
        <p:spPr>
          <a:xfrm>
            <a:off x="436756" y="560270"/>
            <a:ext cx="10515600" cy="805753"/>
          </a:xfrm>
          <a:prstGeom prst="rect">
            <a:avLst/>
          </a:prstGeom>
        </p:spPr>
        <p:txBody>
          <a:bodyPr/>
          <a:lstStyle>
            <a:lvl1pPr>
              <a:defRPr sz="240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This is a slide laid out as a grid for project images. Insert your heading here.</a:t>
            </a:r>
            <a:endParaRPr lang="en-CA" dirty="0"/>
          </a:p>
        </p:txBody>
      </p:sp>
      <p:sp>
        <p:nvSpPr>
          <p:cNvPr id="6" name="Text Placeholder 3"/>
          <p:cNvSpPr>
            <a:spLocks noGrp="1"/>
          </p:cNvSpPr>
          <p:nvPr>
            <p:ph type="body" sz="quarter" idx="16" hasCustomPrompt="1"/>
          </p:nvPr>
        </p:nvSpPr>
        <p:spPr>
          <a:xfrm>
            <a:off x="456730" y="6064624"/>
            <a:ext cx="5184311" cy="631521"/>
          </a:xfrm>
          <a:prstGeom prst="rect">
            <a:avLst/>
          </a:prstGeom>
        </p:spPr>
        <p:txBody>
          <a:bodyPr anchor="b" anchorCtr="0"/>
          <a:lstStyle>
            <a:lvl1pPr marL="0" indent="0">
              <a:buNone/>
              <a:defRPr sz="140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a caption for your images if necessary</a:t>
            </a:r>
          </a:p>
        </p:txBody>
      </p:sp>
    </p:spTree>
    <p:extLst>
      <p:ext uri="{BB962C8B-B14F-4D97-AF65-F5344CB8AC3E}">
        <p14:creationId xmlns:p14="http://schemas.microsoft.com/office/powerpoint/2010/main" val="254550517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347">
          <p15:clr>
            <a:srgbClr val="FBAE40"/>
          </p15:clr>
        </p15:guide>
        <p15:guide id="2" orient="horz" pos="415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Portfolio Slide (Green Option 2)  -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820400" y="-1092665"/>
            <a:ext cx="2743200" cy="365125"/>
          </a:xfrm>
          <a:prstGeom prst="rect">
            <a:avLst/>
          </a:prstGeom>
        </p:spPr>
        <p:txBody>
          <a:bodyPr/>
          <a:lstStyle/>
          <a:p>
            <a:fld id="{B817AA4A-5B01-4944-A1BC-C51A28678449}" type="slidenum">
              <a:rPr lang="en-CA" smtClean="0"/>
              <a:t>‹#›</a:t>
            </a:fld>
            <a:endParaRPr lang="en-CA"/>
          </a:p>
        </p:txBody>
      </p:sp>
      <p:sp>
        <p:nvSpPr>
          <p:cNvPr id="7" name="Picture Placeholder 7"/>
          <p:cNvSpPr>
            <a:spLocks noGrp="1"/>
          </p:cNvSpPr>
          <p:nvPr>
            <p:ph type="pic" sz="quarter" idx="13" hasCustomPrompt="1"/>
          </p:nvPr>
        </p:nvSpPr>
        <p:spPr>
          <a:xfrm>
            <a:off x="4572000" y="1427356"/>
            <a:ext cx="7140575" cy="438242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9" name="Picture Placeholder 7"/>
          <p:cNvSpPr>
            <a:spLocks noGrp="1"/>
          </p:cNvSpPr>
          <p:nvPr>
            <p:ph type="pic" sz="quarter" idx="14" hasCustomPrompt="1"/>
          </p:nvPr>
        </p:nvSpPr>
        <p:spPr>
          <a:xfrm>
            <a:off x="436757" y="1427355"/>
            <a:ext cx="3956824" cy="2051825"/>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10" name="Picture Placeholder 7"/>
          <p:cNvSpPr>
            <a:spLocks noGrp="1"/>
          </p:cNvSpPr>
          <p:nvPr>
            <p:ph type="pic" sz="quarter" idx="15" hasCustomPrompt="1"/>
          </p:nvPr>
        </p:nvSpPr>
        <p:spPr>
          <a:xfrm>
            <a:off x="436756" y="3668750"/>
            <a:ext cx="3956824" cy="2141035"/>
          </a:xfrm>
          <a:prstGeom prst="rect">
            <a:avLst/>
          </a:prstGeom>
        </p:spPr>
        <p:txBody>
          <a:body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12" name="Title 1"/>
          <p:cNvSpPr>
            <a:spLocks noGrp="1"/>
          </p:cNvSpPr>
          <p:nvPr>
            <p:ph type="title" hasCustomPrompt="1"/>
          </p:nvPr>
        </p:nvSpPr>
        <p:spPr>
          <a:xfrm>
            <a:off x="436756" y="560270"/>
            <a:ext cx="10515600" cy="805753"/>
          </a:xfrm>
          <a:prstGeom prst="rect">
            <a:avLst/>
          </a:prstGeom>
        </p:spPr>
        <p:txBody>
          <a:bodyPr/>
          <a:lstStyle>
            <a:lvl1pPr>
              <a:defRPr sz="240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This is a slide laid out as a grid for project images. Insert your heading here.</a:t>
            </a:r>
            <a:endParaRPr lang="en-CA" dirty="0"/>
          </a:p>
        </p:txBody>
      </p:sp>
      <p:sp>
        <p:nvSpPr>
          <p:cNvPr id="13" name="Text Placeholder 3"/>
          <p:cNvSpPr>
            <a:spLocks noGrp="1"/>
          </p:cNvSpPr>
          <p:nvPr>
            <p:ph type="body" sz="quarter" idx="16" hasCustomPrompt="1"/>
          </p:nvPr>
        </p:nvSpPr>
        <p:spPr>
          <a:xfrm>
            <a:off x="456730" y="6064624"/>
            <a:ext cx="5184311" cy="631521"/>
          </a:xfrm>
          <a:prstGeom prst="rect">
            <a:avLst/>
          </a:prstGeom>
        </p:spPr>
        <p:txBody>
          <a:bodyPr anchor="b" anchorCtr="0"/>
          <a:lstStyle>
            <a:lvl1pPr marL="0" indent="0">
              <a:buNone/>
              <a:defRPr sz="140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a caption for your images if necessary</a:t>
            </a:r>
          </a:p>
        </p:txBody>
      </p:sp>
    </p:spTree>
    <p:extLst>
      <p:ext uri="{BB962C8B-B14F-4D97-AF65-F5344CB8AC3E}">
        <p14:creationId xmlns:p14="http://schemas.microsoft.com/office/powerpoint/2010/main" val="336385991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7378">
          <p15:clr>
            <a:srgbClr val="FBAE40"/>
          </p15:clr>
        </p15:guide>
        <p15:guide id="2" orient="horz" pos="39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Portfolio Slide (Green Option 3)  -  with headings">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0820400" y="-1092665"/>
            <a:ext cx="2743200" cy="365125"/>
          </a:xfrm>
          <a:prstGeom prst="rect">
            <a:avLst/>
          </a:prstGeom>
        </p:spPr>
        <p:txBody>
          <a:bodyPr/>
          <a:lstStyle/>
          <a:p>
            <a:fld id="{B817AA4A-5B01-4944-A1BC-C51A28678449}" type="slidenum">
              <a:rPr lang="en-CA" smtClean="0"/>
              <a:t>‹#›</a:t>
            </a:fld>
            <a:endParaRPr lang="en-CA"/>
          </a:p>
        </p:txBody>
      </p:sp>
      <p:sp>
        <p:nvSpPr>
          <p:cNvPr id="7" name="Picture Placeholder 7"/>
          <p:cNvSpPr>
            <a:spLocks noGrp="1"/>
          </p:cNvSpPr>
          <p:nvPr>
            <p:ph type="pic" sz="quarter" idx="13" hasCustomPrompt="1"/>
          </p:nvPr>
        </p:nvSpPr>
        <p:spPr>
          <a:xfrm>
            <a:off x="4170556" y="1427356"/>
            <a:ext cx="4627756" cy="4382429"/>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9" name="Picture Placeholder 7"/>
          <p:cNvSpPr>
            <a:spLocks noGrp="1"/>
          </p:cNvSpPr>
          <p:nvPr>
            <p:ph type="pic" sz="quarter" idx="14" hasCustomPrompt="1"/>
          </p:nvPr>
        </p:nvSpPr>
        <p:spPr>
          <a:xfrm>
            <a:off x="436757" y="1427355"/>
            <a:ext cx="3555379" cy="4382430"/>
          </a:xfrm>
          <a:prstGeom prst="rect">
            <a:avLst/>
          </a:prstGeom>
        </p:spPr>
        <p:txBody>
          <a:bodyPr/>
          <a:lstStyle>
            <a:lvl1pPr>
              <a:defRPr baseline="0">
                <a:latin typeface="Arial" panose="020B0604020202020204" pitchFamily="34" charset="0"/>
                <a:cs typeface="Arial" panose="020B0604020202020204" pitchFamily="34" charset="0"/>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11" name="Picture Placeholder 7"/>
          <p:cNvSpPr>
            <a:spLocks noGrp="1"/>
          </p:cNvSpPr>
          <p:nvPr>
            <p:ph type="pic" sz="quarter" idx="15" hasCustomPrompt="1"/>
          </p:nvPr>
        </p:nvSpPr>
        <p:spPr>
          <a:xfrm>
            <a:off x="8976732" y="1427355"/>
            <a:ext cx="2787806" cy="438243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12" name="Title 1"/>
          <p:cNvSpPr>
            <a:spLocks noGrp="1"/>
          </p:cNvSpPr>
          <p:nvPr>
            <p:ph type="title" hasCustomPrompt="1"/>
          </p:nvPr>
        </p:nvSpPr>
        <p:spPr>
          <a:xfrm>
            <a:off x="436756" y="560270"/>
            <a:ext cx="10515600" cy="805753"/>
          </a:xfrm>
          <a:prstGeom prst="rect">
            <a:avLst/>
          </a:prstGeom>
        </p:spPr>
        <p:txBody>
          <a:bodyPr/>
          <a:lstStyle>
            <a:lvl1pPr>
              <a:defRPr sz="240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This is a slide laid out as a grid for project images. Insert your heading here.</a:t>
            </a:r>
            <a:endParaRPr lang="en-CA" dirty="0"/>
          </a:p>
        </p:txBody>
      </p:sp>
      <p:sp>
        <p:nvSpPr>
          <p:cNvPr id="13" name="Text Placeholder 3"/>
          <p:cNvSpPr>
            <a:spLocks noGrp="1"/>
          </p:cNvSpPr>
          <p:nvPr>
            <p:ph type="body" sz="quarter" idx="16" hasCustomPrompt="1"/>
          </p:nvPr>
        </p:nvSpPr>
        <p:spPr>
          <a:xfrm>
            <a:off x="456730" y="6064624"/>
            <a:ext cx="5184311" cy="631521"/>
          </a:xfrm>
          <a:prstGeom prst="rect">
            <a:avLst/>
          </a:prstGeom>
        </p:spPr>
        <p:txBody>
          <a:bodyPr anchor="b" anchorCtr="0"/>
          <a:lstStyle>
            <a:lvl1pPr marL="0" indent="0">
              <a:buNone/>
              <a:defRPr sz="140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Insert a caption for your images if necessary</a:t>
            </a:r>
          </a:p>
        </p:txBody>
      </p:sp>
    </p:spTree>
    <p:extLst>
      <p:ext uri="{BB962C8B-B14F-4D97-AF65-F5344CB8AC3E}">
        <p14:creationId xmlns:p14="http://schemas.microsoft.com/office/powerpoint/2010/main" val="799223317"/>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39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Portfolio Slide (Full Slide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a:xfrm>
            <a:off x="10820400" y="-1092665"/>
            <a:ext cx="2743200" cy="365125"/>
          </a:xfrm>
          <a:prstGeom prst="rect">
            <a:avLst/>
          </a:prstGeom>
        </p:spPr>
        <p:txBody>
          <a:bodyPr/>
          <a:lstStyle/>
          <a:p>
            <a:fld id="{B817AA4A-5B01-4944-A1BC-C51A28678449}" type="slidenum">
              <a:rPr lang="en-CA" smtClean="0"/>
              <a:t>‹#›</a:t>
            </a:fld>
            <a:endParaRPr lang="en-CA"/>
          </a:p>
        </p:txBody>
      </p:sp>
      <p:sp>
        <p:nvSpPr>
          <p:cNvPr id="8" name="Picture Placeholder 7"/>
          <p:cNvSpPr>
            <a:spLocks noGrp="1"/>
          </p:cNvSpPr>
          <p:nvPr>
            <p:ph type="pic" sz="quarter" idx="13" hasCustomPrompt="1"/>
          </p:nvPr>
        </p:nvSpPr>
        <p:spPr>
          <a:xfrm>
            <a:off x="0" y="0"/>
            <a:ext cx="12192000"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baseline="0"/>
            </a:lvl1pPr>
          </a:lstStyle>
          <a:p>
            <a:r>
              <a:rPr lang="en-CA" dirty="0" smtClean="0">
                <a:latin typeface="Arial" panose="020B0604020202020204" pitchFamily="34" charset="0"/>
                <a:cs typeface="Arial" panose="020B0604020202020204" pitchFamily="34" charset="0"/>
              </a:rPr>
              <a:t>This is a slide for a full bleed image. Use this for maximum impact. Insert your image by clicking the icon below.</a:t>
            </a:r>
            <a:endParaRPr lang="en-CA" dirty="0"/>
          </a:p>
        </p:txBody>
      </p:sp>
    </p:spTree>
    <p:extLst>
      <p:ext uri="{BB962C8B-B14F-4D97-AF65-F5344CB8AC3E}">
        <p14:creationId xmlns:p14="http://schemas.microsoft.com/office/powerpoint/2010/main" val="387052707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ortfolio Slide (no headings 1)">
    <p:spTree>
      <p:nvGrpSpPr>
        <p:cNvPr id="1" name=""/>
        <p:cNvGrpSpPr/>
        <p:nvPr/>
      </p:nvGrpSpPr>
      <p:grpSpPr>
        <a:xfrm>
          <a:off x="0" y="0"/>
          <a:ext cx="0" cy="0"/>
          <a:chOff x="0" y="0"/>
          <a:chExt cx="0" cy="0"/>
        </a:xfrm>
      </p:grpSpPr>
      <p:sp>
        <p:nvSpPr>
          <p:cNvPr id="10" name="Picture Placeholder 8"/>
          <p:cNvSpPr>
            <a:spLocks noGrp="1"/>
          </p:cNvSpPr>
          <p:nvPr>
            <p:ph type="pic" sz="quarter" idx="11" hasCustomPrompt="1"/>
          </p:nvPr>
        </p:nvSpPr>
        <p:spPr>
          <a:xfrm>
            <a:off x="8111151" y="0"/>
            <a:ext cx="4070350"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atin typeface="Arial" panose="020B0604020202020204" pitchFamily="34" charset="0"/>
                <a:cs typeface="Arial" panose="020B0604020202020204" pitchFamily="34" charset="0"/>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9" name="Picture Placeholder 8"/>
          <p:cNvSpPr>
            <a:spLocks noGrp="1"/>
          </p:cNvSpPr>
          <p:nvPr>
            <p:ph type="pic" sz="quarter" idx="10" hasCustomPrompt="1"/>
          </p:nvPr>
        </p:nvSpPr>
        <p:spPr>
          <a:xfrm>
            <a:off x="3812201" y="0"/>
            <a:ext cx="4070350"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atin typeface="Arial" panose="020B0604020202020204" pitchFamily="34" charset="0"/>
                <a:cs typeface="Arial" panose="020B0604020202020204" pitchFamily="34" charset="0"/>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Tree>
    <p:extLst>
      <p:ext uri="{BB962C8B-B14F-4D97-AF65-F5344CB8AC3E}">
        <p14:creationId xmlns:p14="http://schemas.microsoft.com/office/powerpoint/2010/main" val="427743086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ortfolio Slide (no headings 2)">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0"/>
            <a:ext cx="4070350"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atin typeface="Arial" panose="020B0604020202020204" pitchFamily="34" charset="0"/>
                <a:cs typeface="Arial" panose="020B0604020202020204" pitchFamily="34" charset="0"/>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10" name="Picture Placeholder 8"/>
          <p:cNvSpPr>
            <a:spLocks noGrp="1"/>
          </p:cNvSpPr>
          <p:nvPr>
            <p:ph type="pic" sz="quarter" idx="11" hasCustomPrompt="1"/>
          </p:nvPr>
        </p:nvSpPr>
        <p:spPr>
          <a:xfrm>
            <a:off x="4298950" y="0"/>
            <a:ext cx="4070350"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Tree>
    <p:extLst>
      <p:ext uri="{BB962C8B-B14F-4D97-AF65-F5344CB8AC3E}">
        <p14:creationId xmlns:p14="http://schemas.microsoft.com/office/powerpoint/2010/main" val="35125756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ext Slide (Blue) 2 Cols">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436756" y="1916113"/>
            <a:ext cx="11241824" cy="3803650"/>
          </a:xfrm>
          <a:prstGeom prst="rect">
            <a:avLst/>
          </a:prstGeom>
        </p:spPr>
        <p:txBody>
          <a:bodyPr numCol="2" spcCol="252000"/>
          <a:lstStyle>
            <a:lvl1pPr marL="0" marR="0" indent="0" algn="l" defTabSz="914400" rtl="0" eaLnBrk="1" fontAlgn="auto" latinLnBrk="0" hangingPunct="1">
              <a:lnSpc>
                <a:spcPts val="2500"/>
              </a:lnSpc>
              <a:spcBef>
                <a:spcPts val="1500"/>
              </a:spcBef>
              <a:spcAft>
                <a:spcPts val="0"/>
              </a:spcAft>
              <a:buClrTx/>
              <a:buSzTx/>
              <a:buFontTx/>
              <a:buNone/>
              <a:tabLst/>
              <a:defRPr sz="1900" baseline="0">
                <a:latin typeface="Verdana" panose="020B0604030504040204" pitchFamily="34" charset="0"/>
                <a:ea typeface="Verdana" panose="020B0604030504040204" pitchFamily="34" charset="0"/>
                <a:cs typeface="Verdana" panose="020B0604030504040204" pitchFamily="34" charset="0"/>
              </a:defRPr>
            </a:lvl1pPr>
            <a:lvl2pPr marL="685800" indent="-228600">
              <a:lnSpc>
                <a:spcPts val="4000"/>
              </a:lnSpc>
              <a:buFont typeface="Arial" panose="020B0604020202020204" pitchFamily="34" charset="0"/>
              <a:buChar char="-"/>
              <a:defRPr sz="3400">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smtClean="0"/>
              <a:t>Here you have a space for a paragraph of text. Remember not to overload your slides with content. Your audience will listen to you or read the content, they won’t do both.</a:t>
            </a:r>
          </a:p>
          <a:p>
            <a:pPr marL="0" marR="0" lvl="0" indent="0" algn="l" defTabSz="914400" rtl="0" eaLnBrk="1" fontAlgn="auto" latinLnBrk="0" hangingPunct="1">
              <a:lnSpc>
                <a:spcPts val="2500"/>
              </a:lnSpc>
              <a:spcBef>
                <a:spcPts val="1500"/>
              </a:spcBef>
              <a:spcAft>
                <a:spcPts val="0"/>
              </a:spcAft>
              <a:buClrTx/>
              <a:buSzTx/>
              <a:buFontTx/>
              <a:buNone/>
              <a:tabLst/>
              <a:defRPr/>
            </a:pPr>
            <a:r>
              <a:rPr lang="en-US" dirty="0" smtClean="0"/>
              <a:t>Here you have a space for a paragraph of text. Remember not to overload your slides with content. Your audience will listen to you or read the content, they won’t do both.</a:t>
            </a:r>
          </a:p>
          <a:p>
            <a:pPr marL="0" marR="0" lvl="0" indent="0" algn="l" defTabSz="914400" rtl="0" eaLnBrk="1" fontAlgn="auto" latinLnBrk="0" hangingPunct="1">
              <a:lnSpc>
                <a:spcPts val="2500"/>
              </a:lnSpc>
              <a:spcBef>
                <a:spcPts val="1500"/>
              </a:spcBef>
              <a:spcAft>
                <a:spcPts val="0"/>
              </a:spcAft>
              <a:buClrTx/>
              <a:buSzTx/>
              <a:buFontTx/>
              <a:buNone/>
              <a:tabLst/>
              <a:defRPr/>
            </a:pPr>
            <a:r>
              <a:rPr lang="en-US" dirty="0" smtClean="0"/>
              <a:t>Here you have a space for a paragraph of text. Remember not to overload your slides with content. Your audience will listen to you or read the content, they won’t do both.</a:t>
            </a:r>
          </a:p>
          <a:p>
            <a:pPr marL="0" marR="0" lvl="0" indent="0" algn="l" defTabSz="914400" rtl="0" eaLnBrk="1" fontAlgn="auto" latinLnBrk="0" hangingPunct="1">
              <a:lnSpc>
                <a:spcPts val="2500"/>
              </a:lnSpc>
              <a:spcBef>
                <a:spcPts val="1500"/>
              </a:spcBef>
              <a:spcAft>
                <a:spcPts val="0"/>
              </a:spcAft>
              <a:buClrTx/>
              <a:buSzTx/>
              <a:buFontTx/>
              <a:buNone/>
              <a:tabLst/>
              <a:defRPr/>
            </a:pPr>
            <a:r>
              <a:rPr lang="en-US" dirty="0" smtClean="0"/>
              <a:t>Here you have a space for a paragraph of text. Remember not to overload your slides with content. Your audience will listen to you or read the content, they won’t do both.</a:t>
            </a:r>
          </a:p>
          <a:p>
            <a:pPr lvl="0"/>
            <a:endParaRPr lang="en-US" dirty="0" smtClean="0"/>
          </a:p>
        </p:txBody>
      </p:sp>
      <p:sp>
        <p:nvSpPr>
          <p:cNvPr id="7" name="Title 1"/>
          <p:cNvSpPr>
            <a:spLocks noGrp="1"/>
          </p:cNvSpPr>
          <p:nvPr>
            <p:ph type="title" hasCustomPrompt="1"/>
          </p:nvPr>
        </p:nvSpPr>
        <p:spPr>
          <a:xfrm>
            <a:off x="436756" y="365126"/>
            <a:ext cx="10515600" cy="812322"/>
          </a:xfrm>
          <a:prstGeom prst="rect">
            <a:avLst/>
          </a:prstGeom>
        </p:spPr>
        <p:txBody>
          <a:bodyPr/>
          <a:lstStyle>
            <a:lvl1pPr>
              <a:defRPr sz="4800" baseline="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r>
              <a:rPr lang="en-US" dirty="0" smtClean="0"/>
              <a:t>Insert your heading here</a:t>
            </a:r>
            <a:endParaRPr lang="en-CA" dirty="0"/>
          </a:p>
        </p:txBody>
      </p:sp>
      <p:sp>
        <p:nvSpPr>
          <p:cNvPr id="3" name="Text Placeholder 2"/>
          <p:cNvSpPr>
            <a:spLocks noGrp="1"/>
          </p:cNvSpPr>
          <p:nvPr>
            <p:ph type="body" sz="quarter" idx="11" hasCustomPrompt="1"/>
          </p:nvPr>
        </p:nvSpPr>
        <p:spPr>
          <a:xfrm>
            <a:off x="436756" y="1020132"/>
            <a:ext cx="8983662" cy="420361"/>
          </a:xfrm>
          <a:prstGeom prst="rect">
            <a:avLst/>
          </a:prstGeom>
        </p:spPr>
        <p:txBody>
          <a:bodyPr/>
          <a:lstStyle>
            <a:lvl1pPr marL="0" indent="0">
              <a:buNone/>
              <a:defRPr sz="3200">
                <a:solidFill>
                  <a:srgbClr val="00A1DE"/>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smtClean="0"/>
              <a:t>Keep it short and to the point</a:t>
            </a:r>
          </a:p>
        </p:txBody>
      </p:sp>
    </p:spTree>
    <p:extLst>
      <p:ext uri="{BB962C8B-B14F-4D97-AF65-F5344CB8AC3E}">
        <p14:creationId xmlns:p14="http://schemas.microsoft.com/office/powerpoint/2010/main" val="17995322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68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Portfolio Slide (no headings 3)">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514350"/>
            <a:ext cx="12192000" cy="5257800"/>
          </a:xfrm>
          <a:prstGeom prst="rect">
            <a:avLst/>
          </a:prstGeom>
        </p:spPr>
        <p:txBody>
          <a:bodyPr/>
          <a:lstStyle>
            <a:lvl1pPr>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smtClean="0"/>
          </a:p>
          <a:p>
            <a:endParaRPr lang="en-CA" dirty="0"/>
          </a:p>
        </p:txBody>
      </p:sp>
    </p:spTree>
    <p:extLst>
      <p:ext uri="{BB962C8B-B14F-4D97-AF65-F5344CB8AC3E}">
        <p14:creationId xmlns:p14="http://schemas.microsoft.com/office/powerpoint/2010/main" val="235210960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ortfolio Slide (no headings 4)">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0" y="0"/>
            <a:ext cx="9023350" cy="6858000"/>
          </a:xfrm>
          <a:prstGeom prst="rect">
            <a:avLst/>
          </a:prstGeom>
        </p:spPr>
        <p:txBody>
          <a:bodyPr/>
          <a:lstStyle>
            <a:lvl1pPr>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smtClean="0"/>
          </a:p>
          <a:p>
            <a:endParaRPr lang="en-CA" dirty="0"/>
          </a:p>
        </p:txBody>
      </p:sp>
    </p:spTree>
    <p:extLst>
      <p:ext uri="{BB962C8B-B14F-4D97-AF65-F5344CB8AC3E}">
        <p14:creationId xmlns:p14="http://schemas.microsoft.com/office/powerpoint/2010/main" val="423656137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Portfolio Slide (no headings 5)">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168650" y="0"/>
            <a:ext cx="9023350" cy="6858000"/>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smtClean="0"/>
          </a:p>
          <a:p>
            <a:endParaRPr lang="en-CA" dirty="0"/>
          </a:p>
        </p:txBody>
      </p:sp>
    </p:spTree>
    <p:extLst>
      <p:ext uri="{BB962C8B-B14F-4D97-AF65-F5344CB8AC3E}">
        <p14:creationId xmlns:p14="http://schemas.microsoft.com/office/powerpoint/2010/main" val="79550762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rtfolio Slide (no headings 6)">
    <p:spTree>
      <p:nvGrpSpPr>
        <p:cNvPr id="1" name=""/>
        <p:cNvGrpSpPr/>
        <p:nvPr/>
      </p:nvGrpSpPr>
      <p:grpSpPr>
        <a:xfrm>
          <a:off x="0" y="0"/>
          <a:ext cx="0" cy="0"/>
          <a:chOff x="0" y="0"/>
          <a:chExt cx="0" cy="0"/>
        </a:xfrm>
      </p:grpSpPr>
      <p:sp>
        <p:nvSpPr>
          <p:cNvPr id="8" name="Picture Placeholder 7"/>
          <p:cNvSpPr>
            <a:spLocks noGrp="1"/>
          </p:cNvSpPr>
          <p:nvPr>
            <p:ph type="pic" sz="quarter" idx="13" hasCustomPrompt="1"/>
          </p:nvPr>
        </p:nvSpPr>
        <p:spPr>
          <a:xfrm>
            <a:off x="0" y="0"/>
            <a:ext cx="12192000"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baseline="0">
                <a:latin typeface="Verdana" panose="020B0604030504040204" pitchFamily="34" charset="0"/>
                <a:ea typeface="Verdana" panose="020B0604030504040204" pitchFamily="34" charset="0"/>
                <a:cs typeface="Verdana" panose="020B0604030504040204" pitchFamily="34" charset="0"/>
              </a:defRPr>
            </a:lvl1pPr>
          </a:lstStyle>
          <a:p>
            <a:r>
              <a:rPr lang="en-CA" dirty="0" smtClean="0">
                <a:latin typeface="Arial" panose="020B0604020202020204" pitchFamily="34" charset="0"/>
                <a:cs typeface="Arial" panose="020B0604020202020204" pitchFamily="34" charset="0"/>
              </a:rPr>
              <a:t>This is a slide for a full bleed image. Use this for maximum impact. Insert your image by clicking the icon below.</a:t>
            </a:r>
            <a:endParaRPr lang="en-CA" dirty="0"/>
          </a:p>
        </p:txBody>
      </p:sp>
    </p:spTree>
    <p:extLst>
      <p:ext uri="{BB962C8B-B14F-4D97-AF65-F5344CB8AC3E}">
        <p14:creationId xmlns:p14="http://schemas.microsoft.com/office/powerpoint/2010/main" val="1791251264"/>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Blue)">
    <p:bg>
      <p:bgPr>
        <a:solidFill>
          <a:srgbClr val="00A1DE"/>
        </a:solidFill>
        <a:effectLst/>
      </p:bgPr>
    </p:bg>
    <p:spTree>
      <p:nvGrpSpPr>
        <p:cNvPr id="1" name=""/>
        <p:cNvGrpSpPr/>
        <p:nvPr/>
      </p:nvGrpSpPr>
      <p:grpSpPr>
        <a:xfrm>
          <a:off x="0" y="0"/>
          <a:ext cx="0" cy="0"/>
          <a:chOff x="0" y="0"/>
          <a:chExt cx="0" cy="0"/>
        </a:xfrm>
      </p:grpSpPr>
      <p:sp>
        <p:nvSpPr>
          <p:cNvPr id="7" name="Text Placeholder 8"/>
          <p:cNvSpPr>
            <a:spLocks noGrp="1"/>
          </p:cNvSpPr>
          <p:nvPr>
            <p:ph type="body" sz="quarter" idx="10" hasCustomPrompt="1"/>
          </p:nvPr>
        </p:nvSpPr>
        <p:spPr>
          <a:xfrm>
            <a:off x="2265579" y="1368327"/>
            <a:ext cx="7660842" cy="3847910"/>
          </a:xfrm>
          <a:prstGeom prst="rect">
            <a:avLst/>
          </a:prstGeom>
        </p:spPr>
        <p:txBody>
          <a:bodyPr anchor="ctr"/>
          <a:lstStyle>
            <a:lvl1pPr marL="0" indent="0" algn="ctr">
              <a:lnSpc>
                <a:spcPts val="6000"/>
              </a:lnSpc>
              <a:buNone/>
              <a:defRPr sz="55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This is an end slide. Insert your ‘thank you’ text or ask if there’s any questions. </a:t>
            </a:r>
          </a:p>
        </p:txBody>
      </p:sp>
    </p:spTree>
    <p:extLst>
      <p:ext uri="{BB962C8B-B14F-4D97-AF65-F5344CB8AC3E}">
        <p14:creationId xmlns:p14="http://schemas.microsoft.com/office/powerpoint/2010/main" val="197696896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Portfolio Slide (no headings 2)">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0" y="0"/>
            <a:ext cx="4070350"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latin typeface="Arial" panose="020B0604020202020204" pitchFamily="34" charset="0"/>
                <a:cs typeface="Arial" panose="020B0604020202020204" pitchFamily="34" charset="0"/>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
        <p:nvSpPr>
          <p:cNvPr id="10" name="Picture Placeholder 8"/>
          <p:cNvSpPr>
            <a:spLocks noGrp="1"/>
          </p:cNvSpPr>
          <p:nvPr>
            <p:ph type="pic" sz="quarter" idx="11" hasCustomPrompt="1"/>
          </p:nvPr>
        </p:nvSpPr>
        <p:spPr>
          <a:xfrm>
            <a:off x="4298950" y="0"/>
            <a:ext cx="4070350" cy="685800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baseline="0">
                <a:latin typeface="Arial" panose="020B0604020202020204" pitchFamily="34" charset="0"/>
                <a:cs typeface="Arial" panose="020B0604020202020204" pitchFamily="34" charset="0"/>
              </a:defRPr>
            </a:lvl1pPr>
          </a:lstStyle>
          <a:p>
            <a:r>
              <a:rPr lang="en-CA" dirty="0" smtClean="0">
                <a:latin typeface="Arial" panose="020B0604020202020204" pitchFamily="34" charset="0"/>
                <a:cs typeface="Arial" panose="020B0604020202020204" pitchFamily="34" charset="0"/>
              </a:rPr>
              <a:t>Insert an image by clicking the icon below.</a:t>
            </a:r>
            <a:endParaRPr lang="en-CA" dirty="0" smtClean="0"/>
          </a:p>
          <a:p>
            <a:endParaRPr lang="en-CA" dirty="0"/>
          </a:p>
        </p:txBody>
      </p:sp>
    </p:spTree>
    <p:extLst>
      <p:ext uri="{BB962C8B-B14F-4D97-AF65-F5344CB8AC3E}">
        <p14:creationId xmlns:p14="http://schemas.microsoft.com/office/powerpoint/2010/main" val="17310622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vider Slide (Blue with image)">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0" y="0"/>
            <a:ext cx="12192000" cy="6858000"/>
          </a:xfrm>
          <a:prstGeom prst="rect">
            <a:avLst/>
          </a:prstGeom>
        </p:spPr>
        <p:txBody>
          <a:bodyPr/>
          <a:lstStyle>
            <a:lvl1pPr>
              <a:defRPr baseline="0">
                <a:solidFill>
                  <a:schemeClr val="tx1"/>
                </a:solidFill>
                <a:latin typeface="Arial" panose="020B0604020202020204" pitchFamily="34" charset="0"/>
                <a:cs typeface="Arial" panose="020B0604020202020204" pitchFamily="34" charset="0"/>
              </a:defRPr>
            </a:lvl1pPr>
          </a:lstStyle>
          <a:p>
            <a:r>
              <a:rPr lang="en-CA" dirty="0" smtClean="0"/>
              <a:t>Click the icon in the centre of the slide to insert your image</a:t>
            </a:r>
            <a:endParaRPr lang="en-CA" dirty="0"/>
          </a:p>
        </p:txBody>
      </p:sp>
    </p:spTree>
    <p:extLst>
      <p:ext uri="{BB962C8B-B14F-4D97-AF65-F5344CB8AC3E}">
        <p14:creationId xmlns:p14="http://schemas.microsoft.com/office/powerpoint/2010/main" val="143365981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1117">
          <p15:clr>
            <a:srgbClr val="FBAE40"/>
          </p15:clr>
        </p15:guide>
        <p15:guide id="2" pos="7265">
          <p15:clr>
            <a:srgbClr val="FBAE40"/>
          </p15:clr>
        </p15:guide>
        <p15:guide id="3" orient="horz" pos="320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a:prstGeom prst="rect">
            <a:avLst/>
          </a:prstGeo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81922C8D-4117-1549-8E5F-B14E2A350946}" type="datetimeFigureOut">
              <a:rPr lang="en-US" smtClean="0"/>
              <a:t>3/31/17</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72D69517-D2C1-4543-B5C9-16ED376782FA}" type="slidenum">
              <a:rPr lang="en-US" smtClean="0"/>
              <a:t>‹#›</a:t>
            </a:fld>
            <a:endParaRPr lang="en-US"/>
          </a:p>
        </p:txBody>
      </p:sp>
    </p:spTree>
    <p:extLst>
      <p:ext uri="{BB962C8B-B14F-4D97-AF65-F5344CB8AC3E}">
        <p14:creationId xmlns:p14="http://schemas.microsoft.com/office/powerpoint/2010/main" val="906721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Shape 56"/>
          <p:cNvSpPr>
            <a:spLocks noGrp="1"/>
          </p:cNvSpPr>
          <p:nvPr>
            <p:ph type="title"/>
          </p:nvPr>
        </p:nvSpPr>
        <p:spPr>
          <a:xfrm>
            <a:off x="2193726" y="312539"/>
            <a:ext cx="7804548" cy="1518048"/>
          </a:xfrm>
          <a:prstGeom prst="rect">
            <a:avLst/>
          </a:prstGeom>
        </p:spPr>
        <p:txBody>
          <a:bodyPr lIns="47625" tIns="47625" rIns="47625" bIns="47625"/>
          <a:lstStyle>
            <a:lvl1pPr defTabSz="410765">
              <a:defRPr sz="5550"/>
            </a:lvl1pPr>
          </a:lstStyle>
          <a:p>
            <a:r>
              <a:t>Title Text</a:t>
            </a:r>
          </a:p>
        </p:txBody>
      </p:sp>
      <p:sp>
        <p:nvSpPr>
          <p:cNvPr id="57" name="Shape 57"/>
          <p:cNvSpPr>
            <a:spLocks noGrp="1"/>
          </p:cNvSpPr>
          <p:nvPr>
            <p:ph type="body" idx="1"/>
          </p:nvPr>
        </p:nvSpPr>
        <p:spPr>
          <a:xfrm>
            <a:off x="2193726" y="1830586"/>
            <a:ext cx="7804548" cy="4420196"/>
          </a:xfrm>
          <a:prstGeom prst="rect">
            <a:avLst/>
          </a:prstGeom>
        </p:spPr>
        <p:txBody>
          <a:bodyPr lIns="47625" tIns="47625" rIns="47625" bIns="47625"/>
          <a:lstStyle>
            <a:lvl1pPr marL="296333" indent="-296333" defTabSz="410765">
              <a:spcBef>
                <a:spcPts val="2925"/>
              </a:spcBef>
            </a:lvl1pPr>
            <a:lvl2pPr marL="629708" indent="-296333" defTabSz="410765">
              <a:spcBef>
                <a:spcPts val="2925"/>
              </a:spcBef>
            </a:lvl2pPr>
            <a:lvl3pPr marL="963083" indent="-296333" defTabSz="410765">
              <a:spcBef>
                <a:spcPts val="2925"/>
              </a:spcBef>
            </a:lvl3pPr>
            <a:lvl4pPr marL="1296458" indent="-296333" defTabSz="410765">
              <a:spcBef>
                <a:spcPts val="2925"/>
              </a:spcBef>
            </a:lvl4pPr>
            <a:lvl5pPr marL="1629833" indent="-296333" defTabSz="410765">
              <a:spcBef>
                <a:spcPts val="2925"/>
              </a:spcBef>
            </a:lvl5pPr>
          </a:lstStyle>
          <a:p>
            <a:r>
              <a:t>Body Level One</a:t>
            </a:r>
          </a:p>
          <a:p>
            <a:pPr lvl="1"/>
            <a:r>
              <a:t>Body Level Two</a:t>
            </a:r>
          </a:p>
          <a:p>
            <a:pPr lvl="2"/>
            <a:r>
              <a:t>Body Level Three</a:t>
            </a:r>
          </a:p>
          <a:p>
            <a:pPr lvl="3"/>
            <a:r>
              <a:t>Body Level Four</a:t>
            </a:r>
          </a:p>
          <a:p>
            <a:pPr lvl="4"/>
            <a:r>
              <a:t>Body Level Five</a:t>
            </a:r>
          </a:p>
        </p:txBody>
      </p:sp>
      <p:sp>
        <p:nvSpPr>
          <p:cNvPr id="58" name="Shape 58"/>
          <p:cNvSpPr>
            <a:spLocks noGrp="1"/>
          </p:cNvSpPr>
          <p:nvPr>
            <p:ph type="sldNum" sz="quarter" idx="2"/>
          </p:nvPr>
        </p:nvSpPr>
        <p:spPr>
          <a:xfrm>
            <a:off x="5966319" y="6505278"/>
            <a:ext cx="250433" cy="252413"/>
          </a:xfrm>
          <a:prstGeom prst="rect">
            <a:avLst/>
          </a:prstGeom>
        </p:spPr>
        <p:txBody>
          <a:bodyPr lIns="47625" tIns="47625" rIns="47625" bIns="47625"/>
          <a:lstStyle>
            <a:lvl1pPr defTabSz="410765"/>
          </a:lstStyle>
          <a:p>
            <a:fld id="{86CB4B4D-7CA3-9044-876B-883B54F8677D}" type="slidenum">
              <a:t>‹#›</a:t>
            </a:fld>
            <a:endParaRPr/>
          </a:p>
        </p:txBody>
      </p:sp>
    </p:spTree>
    <p:extLst>
      <p:ext uri="{BB962C8B-B14F-4D97-AF65-F5344CB8AC3E}">
        <p14:creationId xmlns:p14="http://schemas.microsoft.com/office/powerpoint/2010/main" val="1588048214"/>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ver Page - Blue">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62326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lide - With image">
    <p:bg>
      <p:bgPr>
        <a:solidFill>
          <a:schemeClr val="bg1"/>
        </a:solidFill>
        <a:effectLst/>
      </p:bgPr>
    </p:bg>
    <p:spTree>
      <p:nvGrpSpPr>
        <p:cNvPr id="1" name=""/>
        <p:cNvGrpSpPr/>
        <p:nvPr/>
      </p:nvGrpSpPr>
      <p:grpSpPr>
        <a:xfrm>
          <a:off x="0" y="0"/>
          <a:ext cx="0" cy="0"/>
          <a:chOff x="0" y="0"/>
          <a:chExt cx="0" cy="0"/>
        </a:xfrm>
      </p:grpSpPr>
      <p:sp>
        <p:nvSpPr>
          <p:cNvPr id="20" name="Picture Placeholder 19"/>
          <p:cNvSpPr>
            <a:spLocks noGrp="1"/>
          </p:cNvSpPr>
          <p:nvPr>
            <p:ph type="pic" sz="quarter" idx="10" hasCustomPrompt="1"/>
          </p:nvPr>
        </p:nvSpPr>
        <p:spPr>
          <a:xfrm>
            <a:off x="0" y="0"/>
            <a:ext cx="12192000" cy="6858000"/>
          </a:xfrm>
          <a:prstGeom prst="rect">
            <a:avLst/>
          </a:prstGeom>
        </p:spPr>
        <p:txBody>
          <a:bodyPr/>
          <a:lstStyle>
            <a:lvl1pPr>
              <a:defRPr baseline="0">
                <a:solidFill>
                  <a:schemeClr val="tx1"/>
                </a:solidFill>
              </a:defRPr>
            </a:lvl1pPr>
          </a:lstStyle>
          <a:p>
            <a:r>
              <a:rPr lang="en-CA" dirty="0" smtClean="0"/>
              <a:t>Click the icon at the centre of the page to insert an image</a:t>
            </a:r>
            <a:endParaRPr lang="en-CA" dirty="0"/>
          </a:p>
        </p:txBody>
      </p:sp>
    </p:spTree>
    <p:extLst>
      <p:ext uri="{BB962C8B-B14F-4D97-AF65-F5344CB8AC3E}">
        <p14:creationId xmlns:p14="http://schemas.microsoft.com/office/powerpoint/2010/main" val="172321786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vider Slide (Blue no image)">
    <p:bg>
      <p:bgPr>
        <a:solidFill>
          <a:srgbClr val="00A1DE"/>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3872346" y="1783963"/>
            <a:ext cx="7660842" cy="4048125"/>
          </a:xfrm>
          <a:prstGeom prst="rect">
            <a:avLst/>
          </a:prstGeom>
        </p:spPr>
        <p:txBody>
          <a:bodyPr/>
          <a:lstStyle>
            <a:lvl1pPr marL="0" indent="0" algn="r">
              <a:lnSpc>
                <a:spcPts val="6000"/>
              </a:lnSpc>
              <a:buNone/>
              <a:defRPr sz="55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Divider title slide with solid </a:t>
            </a:r>
            <a:r>
              <a:rPr lang="en-US" dirty="0" err="1" smtClean="0"/>
              <a:t>colour</a:t>
            </a:r>
            <a:r>
              <a:rPr lang="en-US" dirty="0" smtClean="0"/>
              <a:t> for when you don’t want to use an image in the background </a:t>
            </a:r>
          </a:p>
        </p:txBody>
      </p:sp>
      <p:sp>
        <p:nvSpPr>
          <p:cNvPr id="3" name="Text Placeholder 2"/>
          <p:cNvSpPr>
            <a:spLocks noGrp="1"/>
          </p:cNvSpPr>
          <p:nvPr>
            <p:ph type="body" sz="quarter" idx="11" hasCustomPrompt="1"/>
          </p:nvPr>
        </p:nvSpPr>
        <p:spPr>
          <a:xfrm>
            <a:off x="8476247" y="938296"/>
            <a:ext cx="3056941" cy="1082675"/>
          </a:xfrm>
          <a:prstGeom prst="rect">
            <a:avLst/>
          </a:prstGeom>
        </p:spPr>
        <p:txBody>
          <a:bodyPr/>
          <a:lstStyle>
            <a:lvl1pPr marL="0" indent="0" algn="r">
              <a:buNone/>
              <a:defRPr sz="55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CA" sz="5500" dirty="0" smtClean="0"/>
              <a:t>01</a:t>
            </a:r>
            <a:endParaRPr lang="en-CA" dirty="0"/>
          </a:p>
        </p:txBody>
      </p:sp>
    </p:spTree>
    <p:extLst>
      <p:ext uri="{BB962C8B-B14F-4D97-AF65-F5344CB8AC3E}">
        <p14:creationId xmlns:p14="http://schemas.microsoft.com/office/powerpoint/2010/main" val="99211603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4.xml"/><Relationship Id="rId2"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theme" Target="../theme/theme2.xml"/><Relationship Id="rId3"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slideLayout" Target="../slideLayouts/slideLayout11.xml"/><Relationship Id="rId3"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6.xml"/><Relationship Id="rId3"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theme" Target="../theme/theme8.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9.xml"/><Relationship Id="rId1" Type="http://schemas.openxmlformats.org/officeDocument/2006/relationships/slideLayout" Target="../slideLayouts/slideLayout18.xml"/><Relationship Id="rId2"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104132"/>
      </p:ext>
    </p:extLst>
  </p:cSld>
  <p:clrMap bg1="lt1" tx1="dk1" bg2="lt2" tx2="dk2" accent1="accent1" accent2="accent2" accent3="accent3" accent4="accent4" accent5="accent5" accent6="accent6" hlink="hlink" folHlink="folHlink"/>
  <p:sldLayoutIdLst>
    <p:sldLayoutId id="2147483936" r:id="rId1"/>
    <p:sldLayoutId id="2147483940" r:id="rId2"/>
    <p:sldLayoutId id="2147483944" r:id="rId3"/>
    <p:sldLayoutId id="2147483945" r:id="rId4"/>
    <p:sldLayoutId id="2147483946" r:id="rId5"/>
    <p:sldLayoutId id="2147483948"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55120" y="6308725"/>
            <a:ext cx="1628068" cy="288925"/>
          </a:xfrm>
          <a:prstGeom prst="rect">
            <a:avLst/>
          </a:prstGeom>
        </p:spPr>
      </p:pic>
      <p:pic>
        <p:nvPicPr>
          <p:cNvPr id="5" name="Picture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0039" y="6457302"/>
            <a:ext cx="1736579" cy="140347"/>
          </a:xfrm>
          <a:prstGeom prst="rect">
            <a:avLst/>
          </a:prstGeom>
        </p:spPr>
      </p:pic>
    </p:spTree>
    <p:extLst>
      <p:ext uri="{BB962C8B-B14F-4D97-AF65-F5344CB8AC3E}">
        <p14:creationId xmlns:p14="http://schemas.microsoft.com/office/powerpoint/2010/main" val="2005978792"/>
      </p:ext>
    </p:extLst>
  </p:cSld>
  <p:clrMap bg1="lt1" tx1="dk1" bg2="lt2" tx2="dk2" accent1="accent1" accent2="accent2" accent3="accent3" accent4="accent4" accent5="accent5" accent6="accent6" hlink="hlink" folHlink="folHlink"/>
  <p:sldLayoutIdLst>
    <p:sldLayoutId id="2147483760"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156" userDrawn="1">
          <p15:clr>
            <a:srgbClr val="F26B43"/>
          </p15:clr>
        </p15:guide>
        <p15:guide id="2" pos="189"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ounded Rectangle 6"/>
          <p:cNvSpPr/>
          <p:nvPr userDrawn="1"/>
        </p:nvSpPr>
        <p:spPr>
          <a:xfrm>
            <a:off x="-176980" y="5759244"/>
            <a:ext cx="2322871" cy="700549"/>
          </a:xfrm>
          <a:prstGeom prst="roundRect">
            <a:avLst>
              <a:gd name="adj" fmla="val 108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endParaRPr lang="en-CA" sz="4800" spc="100" dirty="0">
              <a:solidFill>
                <a:schemeClr val="tx2"/>
              </a:solidFill>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67813" y="6001314"/>
            <a:ext cx="1219202" cy="216408"/>
          </a:xfrm>
          <a:prstGeom prst="rect">
            <a:avLst/>
          </a:prstGeom>
        </p:spPr>
      </p:pic>
    </p:spTree>
    <p:extLst>
      <p:ext uri="{BB962C8B-B14F-4D97-AF65-F5344CB8AC3E}">
        <p14:creationId xmlns:p14="http://schemas.microsoft.com/office/powerpoint/2010/main" val="3762338876"/>
      </p:ext>
    </p:extLst>
  </p:cSld>
  <p:clrMap bg1="lt1" tx1="dk1" bg2="lt2" tx2="dk2" accent1="accent1" accent2="accent2" accent3="accent3" accent4="accent4" accent5="accent5" accent6="accent6" hlink="hlink" folHlink="folHlink"/>
  <p:sldLayoutIdLst>
    <p:sldLayoutId id="214748393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8928985"/>
      </p:ext>
    </p:extLst>
  </p:cSld>
  <p:clrMap bg1="lt1" tx1="dk1" bg2="lt2" tx2="dk2" accent1="accent1" accent2="accent2" accent3="accent3" accent4="accent4" accent5="accent5" accent6="accent6" hlink="hlink" folHlink="folHlink"/>
  <p:sldLayoutIdLst>
    <p:sldLayoutId id="2147483884"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2813499"/>
      </p:ext>
    </p:extLst>
  </p:cSld>
  <p:clrMap bg1="lt1" tx1="dk1" bg2="lt2" tx2="dk2" accent1="accent1" accent2="accent2" accent3="accent3" accent4="accent4" accent5="accent5" accent6="accent6" hlink="hlink" folHlink="folHlink"/>
  <p:sldLayoutIdLst>
    <p:sldLayoutId id="2147483838"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292679"/>
      </p:ext>
    </p:extLst>
  </p:cSld>
  <p:clrMap bg1="lt1" tx1="dk1" bg2="lt2" tx2="dk2" accent1="accent1" accent2="accent2" accent3="accent3" accent4="accent4" accent5="accent5" accent6="accent6" hlink="hlink" folHlink="folHlink"/>
  <p:sldLayoutIdLst>
    <p:sldLayoutId id="2147483799" r:id="rId1"/>
    <p:sldLayoutId id="2147483938"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46326" y="6308725"/>
            <a:ext cx="1613675" cy="288925"/>
          </a:xfrm>
          <a:prstGeom prst="rect">
            <a:avLst/>
          </a:prstGeom>
        </p:spPr>
      </p:pic>
    </p:spTree>
    <p:extLst>
      <p:ext uri="{BB962C8B-B14F-4D97-AF65-F5344CB8AC3E}">
        <p14:creationId xmlns:p14="http://schemas.microsoft.com/office/powerpoint/2010/main" val="2789509550"/>
      </p:ext>
    </p:extLst>
  </p:cSld>
  <p:clrMap bg1="lt1" tx1="dk1" bg2="lt2" tx2="dk2" accent1="accent1" accent2="accent2" accent3="accent3" accent4="accent4" accent5="accent5" accent6="accent6" hlink="hlink" folHlink="folHlink"/>
  <p:sldLayoutIdLst>
    <p:sldLayoutId id="214748378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337061"/>
      </p:ext>
    </p:extLst>
  </p:cSld>
  <p:clrMap bg1="lt1" tx1="dk1" bg2="lt2" tx2="dk2" accent1="accent1" accent2="accent2" accent3="accent3" accent4="accent4" accent5="accent5" accent6="accent6" hlink="hlink" folHlink="folHlink"/>
  <p:sldLayoutIdLst>
    <p:sldLayoutId id="2147483899" r:id="rId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3876644"/>
      </p:ext>
    </p:extLst>
  </p:cSld>
  <p:clrMap bg1="lt1" tx1="dk1" bg2="lt2" tx2="dk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200718"/>
      </p:ext>
    </p:extLst>
  </p:cSld>
  <p:clrMap bg1="lt1" tx1="dk1" bg2="lt2" tx2="dk2" accent1="accent1" accent2="accent2" accent3="accent3" accent4="accent4" accent5="accent5" accent6="accent6" hlink="hlink" folHlink="folHlink"/>
  <p:sldLayoutIdLst>
    <p:sldLayoutId id="2147483887" r:id="rId1"/>
    <p:sldLayoutId id="2147483889" r:id="rId2"/>
    <p:sldLayoutId id="2147483890" r:id="rId3"/>
    <p:sldLayoutId id="2147483891" r:id="rId4"/>
    <p:sldLayoutId id="2147483892" r:id="rId5"/>
    <p:sldLayoutId id="2147483888"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emf"/><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hyperlink" Target="http://utrconf.com/top-3-reasons-why-we-spend-so-much-time-searching-for-information/" TargetMode="External"/><Relationship Id="rId6" Type="http://schemas.openxmlformats.org/officeDocument/2006/relationships/image" Target="../media/image7.emf"/><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35.tiff"/><Relationship Id="rId7" Type="http://schemas.openxmlformats.org/officeDocument/2006/relationships/image" Target="../media/image36.tiff"/><Relationship Id="rId8" Type="http://schemas.openxmlformats.org/officeDocument/2006/relationships/image" Target="../media/image37.tiff"/><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aer.ca/data-and-publications/statistical-repor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dev.socrata.com/foundry/data.edmonton.ca/xir8-nx6p"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4" Type="http://schemas.openxmlformats.org/officeDocument/2006/relationships/image" Target="../media/image14.tiff"/><Relationship Id="rId5" Type="http://schemas.openxmlformats.org/officeDocument/2006/relationships/image" Target="../media/image15.tiff"/><Relationship Id="rId6" Type="http://schemas.openxmlformats.org/officeDocument/2006/relationships/image" Target="../media/image16.tiff"/><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emf"/><Relationship Id="rId3" Type="http://schemas.openxmlformats.org/officeDocument/2006/relationships/hyperlink" Target="http://www.menom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jpeg"/><Relationship Id="rId5" Type="http://schemas.openxmlformats.org/officeDocument/2006/relationships/image" Target="../media/image7.em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89107" y="5765543"/>
            <a:ext cx="2322871" cy="700549"/>
          </a:xfrm>
          <a:prstGeom prst="roundRect">
            <a:avLst>
              <a:gd name="adj" fmla="val 108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endParaRPr lang="en-CA" sz="4800" spc="100" dirty="0">
              <a:solidFill>
                <a:schemeClr val="tx2"/>
              </a:solidFill>
            </a:endParaRPr>
          </a:p>
        </p:txBody>
      </p:sp>
      <p:sp>
        <p:nvSpPr>
          <p:cNvPr id="9" name="Rounded Rectangle 8"/>
          <p:cNvSpPr/>
          <p:nvPr/>
        </p:nvSpPr>
        <p:spPr>
          <a:xfrm>
            <a:off x="-154858" y="589936"/>
            <a:ext cx="3520910" cy="848032"/>
          </a:xfrm>
          <a:prstGeom prst="roundRect">
            <a:avLst>
              <a:gd name="adj" fmla="val 108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CA" sz="3200" dirty="0" smtClean="0">
                <a:solidFill>
                  <a:schemeClr val="tx2"/>
                </a:solidFill>
                <a:latin typeface="Verdana" panose="020B0604030504040204" pitchFamily="34" charset="0"/>
                <a:ea typeface="Verdana" panose="020B0604030504040204" pitchFamily="34" charset="0"/>
                <a:cs typeface="Verdana" panose="020B0604030504040204" pitchFamily="34" charset="0"/>
              </a:rPr>
              <a:t>Harness Your</a:t>
            </a:r>
            <a:endParaRPr lang="en-CA" sz="32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0" name="Rounded Rectangle 9"/>
          <p:cNvSpPr/>
          <p:nvPr/>
        </p:nvSpPr>
        <p:spPr>
          <a:xfrm>
            <a:off x="-162233" y="1509253"/>
            <a:ext cx="4282919" cy="848032"/>
          </a:xfrm>
          <a:prstGeom prst="roundRect">
            <a:avLst>
              <a:gd name="adj" fmla="val 108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CA" sz="3600" smtClean="0">
                <a:solidFill>
                  <a:schemeClr val="tx2"/>
                </a:solidFill>
                <a:latin typeface="Verdana" panose="020B0604030504040204" pitchFamily="34" charset="0"/>
                <a:ea typeface="Verdana" panose="020B0604030504040204" pitchFamily="34" charset="0"/>
                <a:cs typeface="Verdana" panose="020B0604030504040204" pitchFamily="34" charset="0"/>
              </a:rPr>
              <a:t>Organization's</a:t>
            </a:r>
            <a:endParaRPr lang="en-CA" sz="36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ounded Rectangle 10"/>
          <p:cNvSpPr/>
          <p:nvPr/>
        </p:nvSpPr>
        <p:spPr>
          <a:xfrm>
            <a:off x="-162232" y="2428570"/>
            <a:ext cx="6087044" cy="848032"/>
          </a:xfrm>
          <a:prstGeom prst="roundRect">
            <a:avLst>
              <a:gd name="adj" fmla="val 108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40000"/>
            <a:r>
              <a:rPr lang="en-CA" sz="4800" dirty="0" smtClean="0">
                <a:solidFill>
                  <a:schemeClr val="tx2"/>
                </a:solidFill>
                <a:latin typeface="Verdana" panose="020B0604030504040204" pitchFamily="34" charset="0"/>
                <a:ea typeface="Verdana" panose="020B0604030504040204" pitchFamily="34" charset="0"/>
                <a:cs typeface="Verdana" panose="020B0604030504040204" pitchFamily="34" charset="0"/>
              </a:rPr>
              <a:t>Data</a:t>
            </a:r>
            <a:endParaRPr lang="en-CA" sz="4800" dirty="0">
              <a:solidFill>
                <a:schemeClr val="tx2"/>
              </a:solidFill>
              <a:latin typeface="Verdana" panose="020B0604030504040204" pitchFamily="34" charset="0"/>
              <a:ea typeface="Verdana" panose="020B0604030504040204" pitchFamily="34" charset="0"/>
              <a:cs typeface="Verdana" panose="020B0604030504040204" pitchFamily="34" charset="0"/>
            </a:endParaRP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33154" t="17721"/>
          <a:stretch/>
        </p:blipFill>
        <p:spPr>
          <a:xfrm>
            <a:off x="9933" y="3372901"/>
            <a:ext cx="3797979" cy="3574011"/>
          </a:xfrm>
          <a:prstGeom prst="rect">
            <a:avLst/>
          </a:prstGeom>
          <a:ln>
            <a:noFill/>
          </a:ln>
          <a:effectLst>
            <a:softEdge rad="112500"/>
          </a:effectLst>
        </p:spPr>
      </p:pic>
      <p:pic>
        <p:nvPicPr>
          <p:cNvPr id="16" name="Picture 15"/>
          <p:cNvPicPr>
            <a:picLocks noChangeAspect="1"/>
          </p:cNvPicPr>
          <p:nvPr/>
        </p:nvPicPr>
        <p:blipFill rotWithShape="1">
          <a:blip r:embed="rId4">
            <a:alphaModFix/>
            <a:extLst>
              <a:ext uri="{28A0092B-C50C-407E-A947-70E740481C1C}">
                <a14:useLocalDpi xmlns:a14="http://schemas.microsoft.com/office/drawing/2010/main" val="0"/>
              </a:ext>
            </a:extLst>
          </a:blip>
          <a:srcRect l="-146" t="19778" r="37633" b="1786"/>
          <a:stretch/>
        </p:blipFill>
        <p:spPr>
          <a:xfrm>
            <a:off x="5977235" y="346589"/>
            <a:ext cx="6224635" cy="5857566"/>
          </a:xfrm>
          <a:prstGeom prst="rect">
            <a:avLst/>
          </a:prstGeom>
          <a:ln>
            <a:noFill/>
          </a:ln>
          <a:effectLst>
            <a:softEdge rad="112500"/>
          </a:effectLst>
        </p:spPr>
      </p:pic>
      <p:grpSp>
        <p:nvGrpSpPr>
          <p:cNvPr id="4" name="Group 3"/>
          <p:cNvGrpSpPr/>
          <p:nvPr/>
        </p:nvGrpSpPr>
        <p:grpSpPr>
          <a:xfrm>
            <a:off x="4120687" y="4400232"/>
            <a:ext cx="1754540" cy="1181321"/>
            <a:chOff x="8418136" y="4080403"/>
            <a:chExt cx="1754540" cy="1181321"/>
          </a:xfrm>
        </p:grpSpPr>
        <p:sp>
          <p:nvSpPr>
            <p:cNvPr id="3" name="Rounded Rectangle 2"/>
            <p:cNvSpPr/>
            <p:nvPr/>
          </p:nvSpPr>
          <p:spPr>
            <a:xfrm>
              <a:off x="8418136" y="4081807"/>
              <a:ext cx="300414" cy="1885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8418136" y="4335807"/>
              <a:ext cx="624264" cy="1885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418136" y="4582214"/>
              <a:ext cx="465514" cy="1885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8418136" y="4840078"/>
              <a:ext cx="205164" cy="1885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8418136" y="5067069"/>
              <a:ext cx="465514" cy="188536"/>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8673715" y="4840078"/>
              <a:ext cx="465514" cy="188536"/>
            </a:xfrm>
            <a:prstGeom prst="roundRect">
              <a:avLst>
                <a:gd name="adj" fmla="val 50000"/>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8906472" y="4589807"/>
              <a:ext cx="624264" cy="188536"/>
            </a:xfrm>
            <a:prstGeom prst="roundRect">
              <a:avLst>
                <a:gd name="adj" fmla="val 50000"/>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9548412" y="4589807"/>
              <a:ext cx="624264" cy="18853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9074747" y="4335691"/>
              <a:ext cx="351214" cy="188536"/>
            </a:xfrm>
            <a:prstGeom prst="roundRect">
              <a:avLst>
                <a:gd name="adj" fmla="val 50000"/>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9458308" y="4335105"/>
              <a:ext cx="465514" cy="18853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9169383" y="4080403"/>
              <a:ext cx="624264" cy="18853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9189644" y="4840078"/>
              <a:ext cx="465514" cy="18853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9691065" y="4840078"/>
              <a:ext cx="205164" cy="18853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8913726" y="5073188"/>
              <a:ext cx="205164" cy="188536"/>
            </a:xfrm>
            <a:prstGeom prst="roundRect">
              <a:avLst>
                <a:gd name="adj" fmla="val 50000"/>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p:cNvSpPr/>
            <p:nvPr/>
          </p:nvSpPr>
          <p:spPr>
            <a:xfrm>
              <a:off x="9315655" y="5067069"/>
              <a:ext cx="465514" cy="1885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9811245" y="5073188"/>
              <a:ext cx="205164" cy="188536"/>
            </a:xfrm>
            <a:prstGeom prst="roundRect">
              <a:avLst>
                <a:gd name="adj" fmla="val 5000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p:cNvSpPr/>
            <p:nvPr/>
          </p:nvSpPr>
          <p:spPr>
            <a:xfrm>
              <a:off x="8768359" y="4085420"/>
              <a:ext cx="351214" cy="188536"/>
            </a:xfrm>
            <a:prstGeom prst="roundRect">
              <a:avLst>
                <a:gd name="adj" fmla="val 50000"/>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p:cNvPicPr>
            <a:picLocks noChangeAspect="1"/>
          </p:cNvPicPr>
          <p:nvPr/>
        </p:nvPicPr>
        <p:blipFill>
          <a:blip r:embed="rId5"/>
          <a:stretch>
            <a:fillRect/>
          </a:stretch>
        </p:blipFill>
        <p:spPr>
          <a:xfrm>
            <a:off x="10474721" y="6299737"/>
            <a:ext cx="1792548" cy="558263"/>
          </a:xfrm>
          <a:prstGeom prst="rect">
            <a:avLst/>
          </a:prstGeom>
        </p:spPr>
      </p:pic>
    </p:spTree>
    <p:extLst>
      <p:ext uri="{BB962C8B-B14F-4D97-AF65-F5344CB8AC3E}">
        <p14:creationId xmlns:p14="http://schemas.microsoft.com/office/powerpoint/2010/main" val="2091497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 name="Group 409"/>
          <p:cNvGrpSpPr/>
          <p:nvPr/>
        </p:nvGrpSpPr>
        <p:grpSpPr>
          <a:xfrm>
            <a:off x="7014446" y="1020507"/>
            <a:ext cx="824990" cy="962488"/>
            <a:chOff x="2638449" y="0"/>
            <a:chExt cx="1099984" cy="1283315"/>
          </a:xfrm>
        </p:grpSpPr>
        <p:pic>
          <p:nvPicPr>
            <p:cNvPr id="407" name="noun_15531_cc.png"/>
            <p:cNvPicPr>
              <a:picLocks noChangeAspect="1"/>
            </p:cNvPicPr>
            <p:nvPr/>
          </p:nvPicPr>
          <p:blipFill>
            <a:blip r:embed="rId2">
              <a:extLst/>
            </a:blip>
            <a:srcRect l="6498" b="8848"/>
            <a:stretch>
              <a:fillRect/>
            </a:stretch>
          </p:blipFill>
          <p:spPr>
            <a:xfrm>
              <a:off x="2638449" y="0"/>
              <a:ext cx="1099986" cy="1283316"/>
            </a:xfrm>
            <a:prstGeom prst="rect">
              <a:avLst/>
            </a:prstGeom>
            <a:ln w="3175" cap="flat">
              <a:noFill/>
              <a:miter lim="400000"/>
            </a:ln>
            <a:effectLst/>
          </p:spPr>
        </p:pic>
        <p:pic>
          <p:nvPicPr>
            <p:cNvPr id="408" name="pasted-image.png"/>
            <p:cNvPicPr>
              <a:picLocks noChangeAspect="1"/>
            </p:cNvPicPr>
            <p:nvPr/>
          </p:nvPicPr>
          <p:blipFill>
            <a:blip r:embed="rId3">
              <a:extLst/>
            </a:blip>
            <a:stretch>
              <a:fillRect/>
            </a:stretch>
          </p:blipFill>
          <p:spPr>
            <a:xfrm>
              <a:off x="2850266" y="155133"/>
              <a:ext cx="676348" cy="300600"/>
            </a:xfrm>
            <a:prstGeom prst="rect">
              <a:avLst/>
            </a:prstGeom>
            <a:ln w="3175" cap="flat">
              <a:noFill/>
              <a:miter lim="400000"/>
            </a:ln>
            <a:effectLst/>
          </p:spPr>
        </p:pic>
      </p:grpSp>
      <p:sp>
        <p:nvSpPr>
          <p:cNvPr id="410" name="Shape 410"/>
          <p:cNvSpPr/>
          <p:nvPr/>
        </p:nvSpPr>
        <p:spPr>
          <a:xfrm>
            <a:off x="2662716" y="662989"/>
            <a:ext cx="239648" cy="239648"/>
          </a:xfrm>
          <a:prstGeom prst="ellipse">
            <a:avLst/>
          </a:prstGeom>
          <a:solidFill>
            <a:schemeClr val="accent5">
              <a:hueOff val="-444211"/>
              <a:satOff val="-14915"/>
              <a:lumOff val="22857"/>
            </a:schemeClr>
          </a:solidFill>
          <a:ln w="3175">
            <a:miter lim="400000"/>
          </a:ln>
        </p:spPr>
        <p:txBody>
          <a:bodyPr lIns="35719" tIns="35719" rIns="35719" bIns="35719" anchor="ctr"/>
          <a:lstStyle/>
          <a:p>
            <a:pPr>
              <a:defRPr sz="2000">
                <a:solidFill>
                  <a:srgbClr val="FFFFFF"/>
                </a:solidFill>
              </a:defRPr>
            </a:pPr>
            <a:endParaRPr sz="1500"/>
          </a:p>
        </p:txBody>
      </p:sp>
      <p:sp>
        <p:nvSpPr>
          <p:cNvPr id="411" name="Shape 411"/>
          <p:cNvSpPr/>
          <p:nvPr/>
        </p:nvSpPr>
        <p:spPr>
          <a:xfrm>
            <a:off x="2244103" y="662989"/>
            <a:ext cx="239648" cy="239648"/>
          </a:xfrm>
          <a:prstGeom prst="ellipse">
            <a:avLst/>
          </a:prstGeom>
          <a:solidFill>
            <a:schemeClr val="accent2"/>
          </a:solidFill>
          <a:ln w="3175">
            <a:miter lim="400000"/>
          </a:ln>
        </p:spPr>
        <p:txBody>
          <a:bodyPr lIns="35719" tIns="35719" rIns="35719" bIns="35719" anchor="ctr"/>
          <a:lstStyle/>
          <a:p>
            <a:pPr>
              <a:defRPr sz="2000">
                <a:solidFill>
                  <a:srgbClr val="FFFFFF"/>
                </a:solidFill>
              </a:defRPr>
            </a:pPr>
            <a:endParaRPr sz="1500"/>
          </a:p>
        </p:txBody>
      </p:sp>
      <p:sp>
        <p:nvSpPr>
          <p:cNvPr id="412" name="Shape 412"/>
          <p:cNvSpPr/>
          <p:nvPr/>
        </p:nvSpPr>
        <p:spPr>
          <a:xfrm>
            <a:off x="1825491" y="662989"/>
            <a:ext cx="239648" cy="239648"/>
          </a:xfrm>
          <a:prstGeom prst="ellipse">
            <a:avLst/>
          </a:prstGeom>
          <a:solidFill>
            <a:schemeClr val="accent4">
              <a:hueOff val="384618"/>
              <a:satOff val="3869"/>
              <a:lumOff val="5802"/>
            </a:schemeClr>
          </a:solidFill>
          <a:ln w="3175">
            <a:miter lim="400000"/>
          </a:ln>
        </p:spPr>
        <p:txBody>
          <a:bodyPr lIns="35719" tIns="35719" rIns="35719" bIns="35719" anchor="ctr"/>
          <a:lstStyle/>
          <a:p>
            <a:pPr>
              <a:defRPr sz="2000">
                <a:solidFill>
                  <a:srgbClr val="FFFFFF"/>
                </a:solidFill>
              </a:defRPr>
            </a:pPr>
            <a:endParaRPr sz="1500"/>
          </a:p>
        </p:txBody>
      </p:sp>
      <p:sp>
        <p:nvSpPr>
          <p:cNvPr id="413" name="Shape 413"/>
          <p:cNvSpPr/>
          <p:nvPr/>
        </p:nvSpPr>
        <p:spPr>
          <a:xfrm>
            <a:off x="1825491" y="1020507"/>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14" name="Shape 414"/>
          <p:cNvSpPr/>
          <p:nvPr/>
        </p:nvSpPr>
        <p:spPr>
          <a:xfrm>
            <a:off x="2244103" y="1020507"/>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15" name="Shape 415"/>
          <p:cNvSpPr/>
          <p:nvPr/>
        </p:nvSpPr>
        <p:spPr>
          <a:xfrm>
            <a:off x="2662716" y="1020507"/>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16" name="Shape 416"/>
          <p:cNvSpPr/>
          <p:nvPr/>
        </p:nvSpPr>
        <p:spPr>
          <a:xfrm>
            <a:off x="2662716" y="1378025"/>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17" name="Shape 417"/>
          <p:cNvSpPr/>
          <p:nvPr/>
        </p:nvSpPr>
        <p:spPr>
          <a:xfrm>
            <a:off x="2244103" y="1378025"/>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18" name="Shape 418"/>
          <p:cNvSpPr/>
          <p:nvPr/>
        </p:nvSpPr>
        <p:spPr>
          <a:xfrm>
            <a:off x="1825491" y="1378025"/>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19" name="Shape 419"/>
          <p:cNvSpPr/>
          <p:nvPr/>
        </p:nvSpPr>
        <p:spPr>
          <a:xfrm>
            <a:off x="1825491" y="1735544"/>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20" name="Shape 420"/>
          <p:cNvSpPr/>
          <p:nvPr/>
        </p:nvSpPr>
        <p:spPr>
          <a:xfrm>
            <a:off x="2244103" y="1735544"/>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21" name="Shape 421"/>
          <p:cNvSpPr/>
          <p:nvPr/>
        </p:nvSpPr>
        <p:spPr>
          <a:xfrm>
            <a:off x="2662716" y="1735544"/>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22" name="Shape 422"/>
          <p:cNvSpPr/>
          <p:nvPr/>
        </p:nvSpPr>
        <p:spPr>
          <a:xfrm>
            <a:off x="3081328" y="662989"/>
            <a:ext cx="239648" cy="239648"/>
          </a:xfrm>
          <a:prstGeom prst="ellipse">
            <a:avLst/>
          </a:prstGeom>
          <a:solidFill>
            <a:schemeClr val="accent6">
              <a:satOff val="24555"/>
              <a:lumOff val="22232"/>
            </a:schemeClr>
          </a:solidFill>
          <a:ln w="3175">
            <a:miter lim="400000"/>
          </a:ln>
        </p:spPr>
        <p:txBody>
          <a:bodyPr lIns="35719" tIns="35719" rIns="35719" bIns="35719" anchor="ctr"/>
          <a:lstStyle/>
          <a:p>
            <a:pPr>
              <a:defRPr sz="2000">
                <a:solidFill>
                  <a:srgbClr val="FFFFFF"/>
                </a:solidFill>
              </a:defRPr>
            </a:pPr>
            <a:endParaRPr sz="1500"/>
          </a:p>
        </p:txBody>
      </p:sp>
      <p:sp>
        <p:nvSpPr>
          <p:cNvPr id="423" name="Shape 423"/>
          <p:cNvSpPr/>
          <p:nvPr/>
        </p:nvSpPr>
        <p:spPr>
          <a:xfrm>
            <a:off x="3081328" y="1020507"/>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24" name="Shape 424"/>
          <p:cNvSpPr/>
          <p:nvPr/>
        </p:nvSpPr>
        <p:spPr>
          <a:xfrm>
            <a:off x="3081328" y="1378025"/>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25" name="Shape 425"/>
          <p:cNvSpPr/>
          <p:nvPr/>
        </p:nvSpPr>
        <p:spPr>
          <a:xfrm>
            <a:off x="3081328" y="1735544"/>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426" name="Shape 426"/>
          <p:cNvSpPr/>
          <p:nvPr/>
        </p:nvSpPr>
        <p:spPr>
          <a:xfrm flipV="1">
            <a:off x="2154621" y="636137"/>
            <a:ext cx="1" cy="1461339"/>
          </a:xfrm>
          <a:prstGeom prst="line">
            <a:avLst/>
          </a:prstGeom>
          <a:ln w="12700">
            <a:solidFill>
              <a:srgbClr val="A6AAA9"/>
            </a:solidFill>
            <a:miter lim="400000"/>
          </a:ln>
        </p:spPr>
        <p:txBody>
          <a:bodyPr lIns="35719" tIns="35719" rIns="35719" bIns="35719" anchor="ctr"/>
          <a:lstStyle/>
          <a:p>
            <a:pPr>
              <a:defRPr sz="2000"/>
            </a:pPr>
            <a:endParaRPr sz="1500"/>
          </a:p>
        </p:txBody>
      </p:sp>
      <p:sp>
        <p:nvSpPr>
          <p:cNvPr id="427" name="Shape 427"/>
          <p:cNvSpPr/>
          <p:nvPr/>
        </p:nvSpPr>
        <p:spPr>
          <a:xfrm flipV="1">
            <a:off x="2573233" y="636137"/>
            <a:ext cx="1" cy="1461339"/>
          </a:xfrm>
          <a:prstGeom prst="line">
            <a:avLst/>
          </a:prstGeom>
          <a:ln w="12700">
            <a:solidFill>
              <a:srgbClr val="A6AAA9"/>
            </a:solidFill>
            <a:miter lim="400000"/>
          </a:ln>
        </p:spPr>
        <p:txBody>
          <a:bodyPr lIns="35719" tIns="35719" rIns="35719" bIns="35719" anchor="ctr"/>
          <a:lstStyle/>
          <a:p>
            <a:pPr>
              <a:defRPr sz="2000"/>
            </a:pPr>
            <a:endParaRPr sz="1500"/>
          </a:p>
        </p:txBody>
      </p:sp>
      <p:sp>
        <p:nvSpPr>
          <p:cNvPr id="428" name="Shape 428"/>
          <p:cNvSpPr/>
          <p:nvPr/>
        </p:nvSpPr>
        <p:spPr>
          <a:xfrm flipV="1">
            <a:off x="2991846" y="636137"/>
            <a:ext cx="1" cy="1461339"/>
          </a:xfrm>
          <a:prstGeom prst="line">
            <a:avLst/>
          </a:prstGeom>
          <a:ln w="12700">
            <a:solidFill>
              <a:srgbClr val="A6AAA9"/>
            </a:solidFill>
            <a:miter lim="400000"/>
          </a:ln>
        </p:spPr>
        <p:txBody>
          <a:bodyPr lIns="35719" tIns="35719" rIns="35719" bIns="35719" anchor="ctr"/>
          <a:lstStyle/>
          <a:p>
            <a:pPr>
              <a:defRPr sz="2000"/>
            </a:pPr>
            <a:endParaRPr sz="1500"/>
          </a:p>
        </p:txBody>
      </p:sp>
      <p:sp>
        <p:nvSpPr>
          <p:cNvPr id="429" name="Shape 429"/>
          <p:cNvSpPr/>
          <p:nvPr/>
        </p:nvSpPr>
        <p:spPr>
          <a:xfrm>
            <a:off x="1642204" y="2094774"/>
            <a:ext cx="1862060" cy="1"/>
          </a:xfrm>
          <a:prstGeom prst="line">
            <a:avLst/>
          </a:prstGeom>
          <a:ln w="12700">
            <a:solidFill>
              <a:srgbClr val="000000"/>
            </a:solidFill>
            <a:miter lim="400000"/>
          </a:ln>
        </p:spPr>
        <p:txBody>
          <a:bodyPr lIns="35719" tIns="35719" rIns="35719" bIns="35719" anchor="ctr"/>
          <a:lstStyle/>
          <a:p>
            <a:pPr>
              <a:defRPr sz="2000"/>
            </a:pPr>
            <a:endParaRPr sz="1500"/>
          </a:p>
        </p:txBody>
      </p:sp>
      <p:sp>
        <p:nvSpPr>
          <p:cNvPr id="430" name="Shape 430"/>
          <p:cNvSpPr/>
          <p:nvPr/>
        </p:nvSpPr>
        <p:spPr>
          <a:xfrm>
            <a:off x="1825491" y="2214357"/>
            <a:ext cx="239648" cy="2210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431" name="Shape 431"/>
          <p:cNvSpPr/>
          <p:nvPr/>
        </p:nvSpPr>
        <p:spPr>
          <a:xfrm>
            <a:off x="2244103" y="2205063"/>
            <a:ext cx="239648" cy="239648"/>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432" name="Shape 432"/>
          <p:cNvSpPr/>
          <p:nvPr/>
        </p:nvSpPr>
        <p:spPr>
          <a:xfrm>
            <a:off x="2672010" y="2214357"/>
            <a:ext cx="221060" cy="221060"/>
          </a:xfrm>
          <a:prstGeom prst="rect">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433" name="Shape 433"/>
          <p:cNvSpPr/>
          <p:nvPr/>
        </p:nvSpPr>
        <p:spPr>
          <a:xfrm>
            <a:off x="3081328" y="2205063"/>
            <a:ext cx="239648" cy="2396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434" name="Shape 434"/>
          <p:cNvSpPr/>
          <p:nvPr/>
        </p:nvSpPr>
        <p:spPr>
          <a:xfrm>
            <a:off x="6856593" y="1986172"/>
            <a:ext cx="1140697" cy="498797"/>
          </a:xfrm>
          <a:prstGeom prst="rect">
            <a:avLst/>
          </a:prstGeom>
          <a:ln w="3175">
            <a:miter lim="400000"/>
          </a:ln>
          <a:extLst>
            <a:ext uri="{C572A759-6A51-4108-AA02-DFA0A04FC94B}">
              <ma14:wrappingTextBoxFlag xmlns:ma14="http://schemas.microsoft.com/office/mac/drawingml/2011/main" val="1"/>
            </a:ext>
          </a:extLst>
        </p:spPr>
        <p:txBody>
          <a:bodyPr lIns="25400" tIns="25400" rIns="25400" bIns="25400"/>
          <a:lstStyle>
            <a:lvl1pPr defTabSz="825500">
              <a:defRPr sz="1800" b="1">
                <a:solidFill>
                  <a:srgbClr val="53585F"/>
                </a:solidFill>
                <a:latin typeface="Helvetica"/>
                <a:ea typeface="Helvetica"/>
                <a:cs typeface="Helvetica"/>
                <a:sym typeface="Helvetica"/>
              </a:defRPr>
            </a:lvl1pPr>
          </a:lstStyle>
          <a:p>
            <a:r>
              <a:rPr sz="1350"/>
              <a:t>Graph Database</a:t>
            </a:r>
          </a:p>
        </p:txBody>
      </p:sp>
      <p:sp>
        <p:nvSpPr>
          <p:cNvPr id="435" name="Shape 435"/>
          <p:cNvSpPr/>
          <p:nvPr/>
        </p:nvSpPr>
        <p:spPr>
          <a:xfrm flipV="1">
            <a:off x="6096000" y="1222486"/>
            <a:ext cx="0" cy="5377942"/>
          </a:xfrm>
          <a:prstGeom prst="line">
            <a:avLst/>
          </a:prstGeom>
          <a:ln w="12700">
            <a:solidFill>
              <a:srgbClr val="000000"/>
            </a:solidFill>
            <a:miter lim="400000"/>
          </a:ln>
        </p:spPr>
        <p:txBody>
          <a:bodyPr lIns="35719" tIns="35719" rIns="35719" bIns="35719" anchor="ctr"/>
          <a:lstStyle/>
          <a:p>
            <a:pPr>
              <a:defRPr sz="2200"/>
            </a:pPr>
            <a:endParaRPr sz="1650"/>
          </a:p>
        </p:txBody>
      </p:sp>
      <p:pic>
        <p:nvPicPr>
          <p:cNvPr id="436" name="noun_15531_cc.png"/>
          <p:cNvPicPr>
            <a:picLocks noChangeAspect="1"/>
          </p:cNvPicPr>
          <p:nvPr/>
        </p:nvPicPr>
        <p:blipFill>
          <a:blip r:embed="rId4">
            <a:extLst/>
          </a:blip>
          <a:srcRect l="12380" r="12380" b="12952"/>
          <a:stretch>
            <a:fillRect/>
          </a:stretch>
        </p:blipFill>
        <p:spPr>
          <a:xfrm>
            <a:off x="4113310" y="1035195"/>
            <a:ext cx="815843" cy="943898"/>
          </a:xfrm>
          <a:prstGeom prst="rect">
            <a:avLst/>
          </a:prstGeom>
          <a:ln w="3175">
            <a:miter lim="400000"/>
          </a:ln>
        </p:spPr>
      </p:pic>
      <p:sp>
        <p:nvSpPr>
          <p:cNvPr id="437" name="Shape 437"/>
          <p:cNvSpPr/>
          <p:nvPr/>
        </p:nvSpPr>
        <p:spPr>
          <a:xfrm>
            <a:off x="3741373" y="2018847"/>
            <a:ext cx="1559774" cy="433447"/>
          </a:xfrm>
          <a:prstGeom prst="rect">
            <a:avLst/>
          </a:prstGeom>
          <a:ln w="3175">
            <a:miter lim="400000"/>
          </a:ln>
          <a:extLst>
            <a:ext uri="{C572A759-6A51-4108-AA02-DFA0A04FC94B}">
              <ma14:wrappingTextBoxFlag xmlns:ma14="http://schemas.microsoft.com/office/mac/drawingml/2011/main" val="1"/>
            </a:ext>
          </a:extLst>
        </p:spPr>
        <p:txBody>
          <a:bodyPr lIns="25400" tIns="25400" rIns="25400" bIns="25400" anchor="ctr"/>
          <a:lstStyle>
            <a:lvl1pPr defTabSz="825500">
              <a:defRPr sz="1800" b="1">
                <a:solidFill>
                  <a:srgbClr val="53585F"/>
                </a:solidFill>
                <a:latin typeface="Helvetica"/>
                <a:ea typeface="Helvetica"/>
                <a:cs typeface="Helvetica"/>
                <a:sym typeface="Helvetica"/>
              </a:defRPr>
            </a:lvl1pPr>
          </a:lstStyle>
          <a:p>
            <a:r>
              <a:rPr sz="1350"/>
              <a:t>Relational Database</a:t>
            </a:r>
          </a:p>
        </p:txBody>
      </p:sp>
      <p:sp>
        <p:nvSpPr>
          <p:cNvPr id="438" name="Shape 438"/>
          <p:cNvSpPr/>
          <p:nvPr/>
        </p:nvSpPr>
        <p:spPr>
          <a:xfrm>
            <a:off x="2782540" y="-74456"/>
            <a:ext cx="6257868" cy="614592"/>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4700">
                <a:solidFill>
                  <a:schemeClr val="accent1"/>
                </a:solidFill>
                <a:latin typeface="Helvetica Neue Bold Condensed"/>
                <a:ea typeface="Helvetica Neue Bold Condensed"/>
                <a:cs typeface="Helvetica Neue Bold Condensed"/>
                <a:sym typeface="Helvetica Neue Bold Condensed"/>
              </a:defRPr>
            </a:lvl1pPr>
          </a:lstStyle>
          <a:p>
            <a:r>
              <a:rPr lang="en-US" sz="3525"/>
              <a:t>Rethinking how we represent data</a:t>
            </a:r>
            <a:endParaRPr lang="en-US" sz="3525" dirty="0"/>
          </a:p>
        </p:txBody>
      </p:sp>
      <p:sp>
        <p:nvSpPr>
          <p:cNvPr id="439" name="Shape 439"/>
          <p:cNvSpPr/>
          <p:nvPr/>
        </p:nvSpPr>
        <p:spPr>
          <a:xfrm>
            <a:off x="7136273" y="2699937"/>
            <a:ext cx="4160634" cy="1030090"/>
          </a:xfrm>
          <a:prstGeom prst="rect">
            <a:avLst/>
          </a:prstGeom>
          <a:ln w="3175">
            <a:miter lim="400000"/>
          </a:ln>
          <a:extLst>
            <a:ext uri="{C572A759-6A51-4108-AA02-DFA0A04FC94B}">
              <ma14:wrappingTextBoxFlag xmlns:ma14="http://schemas.microsoft.com/office/mac/drawingml/2011/main" val="1"/>
            </a:ext>
          </a:extLst>
        </p:spPr>
        <p:txBody>
          <a:bodyPr lIns="35719" tIns="35719" rIns="35719" bIns="35719" anchor="ctr">
            <a:spAutoFit/>
          </a:bodyPr>
          <a:lstStyle/>
          <a:p>
            <a:pPr>
              <a:defRPr sz="2900">
                <a:latin typeface="Helvetica Neue Bold Condensed"/>
                <a:ea typeface="Helvetica Neue Bold Condensed"/>
                <a:cs typeface="Helvetica Neue Bold Condensed"/>
                <a:sym typeface="Helvetica Neue Bold Condensed"/>
              </a:defRPr>
            </a:pPr>
            <a:r>
              <a:rPr sz="2175"/>
              <a:t>Good for: </a:t>
            </a:r>
          </a:p>
          <a:p>
            <a:pPr algn="l">
              <a:defRPr sz="2700"/>
            </a:pPr>
            <a:r>
              <a:rPr sz="2025"/>
              <a:t>• Dynamic systems: where the data topology is difficult to predict</a:t>
            </a:r>
          </a:p>
        </p:txBody>
      </p:sp>
      <p:sp>
        <p:nvSpPr>
          <p:cNvPr id="440" name="Shape 440"/>
          <p:cNvSpPr/>
          <p:nvPr/>
        </p:nvSpPr>
        <p:spPr>
          <a:xfrm>
            <a:off x="7119453" y="3764524"/>
            <a:ext cx="3390352" cy="695383"/>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lgn="l">
              <a:defRPr sz="2700"/>
            </a:pPr>
            <a:r>
              <a:rPr sz="2025"/>
              <a:t>• Dynamic requirements: </a:t>
            </a:r>
            <a:br>
              <a:rPr sz="2025"/>
            </a:br>
            <a:r>
              <a:rPr sz="2025"/>
              <a:t>the evolve with the business </a:t>
            </a:r>
          </a:p>
        </p:txBody>
      </p:sp>
      <p:sp>
        <p:nvSpPr>
          <p:cNvPr id="441" name="Shape 441"/>
          <p:cNvSpPr/>
          <p:nvPr/>
        </p:nvSpPr>
        <p:spPr>
          <a:xfrm>
            <a:off x="7132177" y="4485544"/>
            <a:ext cx="4238042" cy="695383"/>
          </a:xfrm>
          <a:prstGeom prst="rect">
            <a:avLst/>
          </a:prstGeom>
          <a:ln w="3175">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defRPr sz="2700"/>
            </a:lvl1pPr>
          </a:lstStyle>
          <a:p>
            <a:r>
              <a:rPr sz="2025" dirty="0"/>
              <a:t>• Problems where the relationships in data contribute meaning &amp; value</a:t>
            </a:r>
          </a:p>
        </p:txBody>
      </p:sp>
      <p:sp>
        <p:nvSpPr>
          <p:cNvPr id="442" name="Shape 442"/>
          <p:cNvSpPr/>
          <p:nvPr/>
        </p:nvSpPr>
        <p:spPr>
          <a:xfrm>
            <a:off x="1339910" y="2681124"/>
            <a:ext cx="4160634" cy="1030090"/>
          </a:xfrm>
          <a:prstGeom prst="rect">
            <a:avLst/>
          </a:prstGeom>
          <a:ln w="3175">
            <a:miter lim="400000"/>
          </a:ln>
          <a:extLst>
            <a:ext uri="{C572A759-6A51-4108-AA02-DFA0A04FC94B}">
              <ma14:wrappingTextBoxFlag xmlns:ma14="http://schemas.microsoft.com/office/mac/drawingml/2011/main" val="1"/>
            </a:ext>
          </a:extLst>
        </p:spPr>
        <p:txBody>
          <a:bodyPr lIns="35719" tIns="35719" rIns="35719" bIns="35719" anchor="ctr">
            <a:spAutoFit/>
          </a:bodyPr>
          <a:lstStyle/>
          <a:p>
            <a:pPr>
              <a:defRPr sz="2900">
                <a:latin typeface="Helvetica Neue Bold Condensed"/>
                <a:ea typeface="Helvetica Neue Bold Condensed"/>
                <a:cs typeface="Helvetica Neue Bold Condensed"/>
                <a:sym typeface="Helvetica Neue Bold Condensed"/>
              </a:defRPr>
            </a:pPr>
            <a:r>
              <a:rPr sz="2175" dirty="0"/>
              <a:t>Good for: </a:t>
            </a:r>
          </a:p>
          <a:p>
            <a:pPr algn="l">
              <a:defRPr sz="2700"/>
            </a:pPr>
            <a:r>
              <a:rPr sz="2025" dirty="0"/>
              <a:t>• Well-understood data structures that don’t change too frequently</a:t>
            </a:r>
          </a:p>
        </p:txBody>
      </p:sp>
      <p:sp>
        <p:nvSpPr>
          <p:cNvPr id="443" name="Shape 443"/>
          <p:cNvSpPr/>
          <p:nvPr/>
        </p:nvSpPr>
        <p:spPr>
          <a:xfrm>
            <a:off x="1339910" y="3786974"/>
            <a:ext cx="4160634" cy="1007007"/>
          </a:xfrm>
          <a:prstGeom prst="rect">
            <a:avLst/>
          </a:prstGeom>
          <a:ln w="3175">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defRPr sz="2700"/>
            </a:lvl1pPr>
          </a:lstStyle>
          <a:p>
            <a:r>
              <a:rPr sz="2025"/>
              <a:t>• Known problems involving discrete parts of the data, or minimal connectivity</a:t>
            </a:r>
          </a:p>
        </p:txBody>
      </p:sp>
      <p:pic>
        <p:nvPicPr>
          <p:cNvPr id="2" name="Picture 1"/>
          <p:cNvPicPr>
            <a:picLocks noChangeAspect="1"/>
          </p:cNvPicPr>
          <p:nvPr/>
        </p:nvPicPr>
        <p:blipFill>
          <a:blip r:embed="rId5"/>
          <a:stretch>
            <a:fillRect/>
          </a:stretch>
        </p:blipFill>
        <p:spPr>
          <a:xfrm>
            <a:off x="8155143" y="883522"/>
            <a:ext cx="3505200" cy="1657350"/>
          </a:xfrm>
          <a:prstGeom prst="rect">
            <a:avLst/>
          </a:prstGeom>
        </p:spPr>
      </p:pic>
      <p:sp>
        <p:nvSpPr>
          <p:cNvPr id="3" name="TextBox 2"/>
          <p:cNvSpPr txBox="1"/>
          <p:nvPr/>
        </p:nvSpPr>
        <p:spPr>
          <a:xfrm>
            <a:off x="739255" y="5477847"/>
            <a:ext cx="5059017" cy="1200329"/>
          </a:xfrm>
          <a:prstGeom prst="rect">
            <a:avLst/>
          </a:prstGeom>
          <a:noFill/>
        </p:spPr>
        <p:txBody>
          <a:bodyPr wrap="square" rtlCol="0">
            <a:spAutoFit/>
          </a:bodyPr>
          <a:lstStyle/>
          <a:p>
            <a:r>
              <a:rPr lang="en-US" dirty="0" smtClean="0"/>
              <a:t>HARD: </a:t>
            </a:r>
          </a:p>
          <a:p>
            <a:pPr marL="285750" indent="-285750">
              <a:buFontTx/>
              <a:buChar char="-"/>
            </a:pPr>
            <a:r>
              <a:rPr lang="en-US" dirty="0" smtClean="0"/>
              <a:t>Requires transforming the data</a:t>
            </a:r>
          </a:p>
          <a:p>
            <a:pPr marL="285750" indent="-285750">
              <a:buFontTx/>
              <a:buChar char="-"/>
            </a:pPr>
            <a:r>
              <a:rPr lang="en-US" dirty="0" smtClean="0"/>
              <a:t>Maintenance requires a lot of work</a:t>
            </a:r>
          </a:p>
          <a:p>
            <a:pPr marL="285750" indent="-285750">
              <a:buFontTx/>
              <a:buChar char="-"/>
            </a:pPr>
            <a:r>
              <a:rPr lang="en-US" dirty="0" smtClean="0"/>
              <a:t>Brittle – will break with the smallest change </a:t>
            </a:r>
            <a:endParaRPr lang="en-US" dirty="0"/>
          </a:p>
        </p:txBody>
      </p:sp>
      <p:sp>
        <p:nvSpPr>
          <p:cNvPr id="41" name="TextBox 40"/>
          <p:cNvSpPr txBox="1"/>
          <p:nvPr/>
        </p:nvSpPr>
        <p:spPr>
          <a:xfrm>
            <a:off x="6965119" y="5477847"/>
            <a:ext cx="5059017" cy="1200329"/>
          </a:xfrm>
          <a:prstGeom prst="rect">
            <a:avLst/>
          </a:prstGeom>
          <a:noFill/>
        </p:spPr>
        <p:txBody>
          <a:bodyPr wrap="square" rtlCol="0">
            <a:spAutoFit/>
          </a:bodyPr>
          <a:lstStyle/>
          <a:p>
            <a:r>
              <a:rPr lang="en-US" dirty="0" smtClean="0"/>
              <a:t>SOFT: </a:t>
            </a:r>
          </a:p>
          <a:p>
            <a:pPr marL="285750" indent="-285750">
              <a:buFontTx/>
              <a:buChar char="-"/>
            </a:pPr>
            <a:r>
              <a:rPr lang="en-US" dirty="0" smtClean="0"/>
              <a:t>Accepts data closer to its natural shape</a:t>
            </a:r>
          </a:p>
          <a:p>
            <a:pPr marL="285750" indent="-285750">
              <a:buFontTx/>
              <a:buChar char="-"/>
            </a:pPr>
            <a:r>
              <a:rPr lang="en-US" dirty="0" smtClean="0"/>
              <a:t>Is adaptable: can adjust to new and changing patterns</a:t>
            </a:r>
            <a:endParaRPr lang="en-US" dirty="0"/>
          </a:p>
        </p:txBody>
      </p:sp>
    </p:spTree>
    <p:extLst>
      <p:ext uri="{BB962C8B-B14F-4D97-AF65-F5344CB8AC3E}">
        <p14:creationId xmlns:p14="http://schemas.microsoft.com/office/powerpoint/2010/main" val="716948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Shape 446"/>
          <p:cNvSpPr/>
          <p:nvPr/>
        </p:nvSpPr>
        <p:spPr>
          <a:xfrm>
            <a:off x="2081147" y="2354186"/>
            <a:ext cx="8029706" cy="2149627"/>
          </a:xfrm>
          <a:prstGeom prst="rect">
            <a:avLst/>
          </a:prstGeom>
          <a:ln w="3175">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defRPr sz="9000">
                <a:solidFill>
                  <a:schemeClr val="accent1"/>
                </a:solidFill>
                <a:latin typeface="Helvetica Neue Bold Condensed"/>
                <a:ea typeface="Helvetica Neue Bold Condensed"/>
                <a:cs typeface="Helvetica Neue Bold Condensed"/>
                <a:sym typeface="Helvetica Neue Bold Condensed"/>
              </a:defRPr>
            </a:lvl1pPr>
          </a:lstStyle>
          <a:p>
            <a:r>
              <a:rPr sz="6750"/>
              <a:t>THE PROPERTY GRAPH DATA MODEL</a:t>
            </a:r>
          </a:p>
        </p:txBody>
      </p:sp>
      <p:sp>
        <p:nvSpPr>
          <p:cNvPr id="447" name="Shape 447"/>
          <p:cNvSpPr/>
          <p:nvPr/>
        </p:nvSpPr>
        <p:spPr>
          <a:xfrm>
            <a:off x="4508812" y="-730493"/>
            <a:ext cx="1984519" cy="279885"/>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sz="1350"/>
              <a:t>EXPLAIN —&gt; VALIDATE</a:t>
            </a:r>
          </a:p>
        </p:txBody>
      </p:sp>
      <p:pic>
        <p:nvPicPr>
          <p:cNvPr id="448" name="neo4j_logo.png"/>
          <p:cNvPicPr>
            <a:picLocks noChangeAspect="1"/>
          </p:cNvPicPr>
          <p:nvPr/>
        </p:nvPicPr>
        <p:blipFill>
          <a:blip r:embed="rId3">
            <a:extLst/>
          </a:blip>
          <a:stretch>
            <a:fillRect/>
          </a:stretch>
        </p:blipFill>
        <p:spPr>
          <a:xfrm>
            <a:off x="5272263" y="5889111"/>
            <a:ext cx="1647474" cy="658991"/>
          </a:xfrm>
          <a:prstGeom prst="rect">
            <a:avLst/>
          </a:prstGeom>
          <a:ln w="3175">
            <a:miter lim="400000"/>
          </a:ln>
        </p:spPr>
      </p:pic>
    </p:spTree>
    <p:extLst>
      <p:ext uri="{BB962C8B-B14F-4D97-AF65-F5344CB8AC3E}">
        <p14:creationId xmlns:p14="http://schemas.microsoft.com/office/powerpoint/2010/main" val="227855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 name="Shape 459"/>
          <p:cNvSpPr/>
          <p:nvPr/>
        </p:nvSpPr>
        <p:spPr>
          <a:xfrm>
            <a:off x="4803400" y="5488608"/>
            <a:ext cx="2601674" cy="810799"/>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6400">
                <a:latin typeface="Helvetica Neue Bold Condensed"/>
                <a:ea typeface="Helvetica Neue Bold Condensed"/>
                <a:cs typeface="Helvetica Neue Bold Condensed"/>
                <a:sym typeface="Helvetica Neue Bold Condensed"/>
              </a:defRPr>
            </a:lvl1pPr>
          </a:lstStyle>
          <a:p>
            <a:r>
              <a:rPr sz="4800"/>
              <a:t>A Graph Is</a:t>
            </a:r>
          </a:p>
        </p:txBody>
      </p:sp>
      <p:sp>
        <p:nvSpPr>
          <p:cNvPr id="460" name="Shape 460"/>
          <p:cNvSpPr/>
          <p:nvPr/>
        </p:nvSpPr>
        <p:spPr>
          <a:xfrm>
            <a:off x="1442066" y="-1930873"/>
            <a:ext cx="5224252" cy="1110882"/>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defRPr>
                <a:solidFill>
                  <a:schemeClr val="accent5"/>
                </a:solidFill>
              </a:defRPr>
            </a:pPr>
            <a:r>
              <a:rPr sz="1350"/>
              <a:t>I’ve had trouble with this animation sequence. Let’s try this, which I </a:t>
            </a:r>
          </a:p>
          <a:p>
            <a:pPr>
              <a:defRPr>
                <a:solidFill>
                  <a:schemeClr val="accent5"/>
                </a:solidFill>
              </a:defRPr>
            </a:pPr>
            <a:r>
              <a:rPr sz="1350"/>
              <a:t>think will help: when the circles appear, let’s have a click animation</a:t>
            </a:r>
          </a:p>
          <a:p>
            <a:pPr>
              <a:defRPr>
                <a:solidFill>
                  <a:schemeClr val="accent5"/>
                </a:solidFill>
              </a:defRPr>
            </a:pPr>
            <a:r>
              <a:rPr sz="1350"/>
              <a:t>that reveals the word “nodes” and after we show the relationships,</a:t>
            </a:r>
          </a:p>
          <a:p>
            <a:pPr>
              <a:defRPr>
                <a:solidFill>
                  <a:schemeClr val="accent5"/>
                </a:solidFill>
              </a:defRPr>
            </a:pPr>
            <a:r>
              <a:rPr sz="1350"/>
              <a:t>a click animation showing the word “relationships” to denote</a:t>
            </a:r>
          </a:p>
          <a:p>
            <a:pPr>
              <a:defRPr>
                <a:solidFill>
                  <a:schemeClr val="accent5"/>
                </a:solidFill>
              </a:defRPr>
            </a:pPr>
            <a:r>
              <a:rPr sz="1350"/>
              <a:t>the relationships</a:t>
            </a:r>
          </a:p>
        </p:txBody>
      </p:sp>
      <p:pic>
        <p:nvPicPr>
          <p:cNvPr id="2" name="Picture 1"/>
          <p:cNvPicPr>
            <a:picLocks noChangeAspect="1"/>
          </p:cNvPicPr>
          <p:nvPr/>
        </p:nvPicPr>
        <p:blipFill>
          <a:blip r:embed="rId3"/>
          <a:stretch>
            <a:fillRect/>
          </a:stretch>
        </p:blipFill>
        <p:spPr>
          <a:xfrm>
            <a:off x="3043238" y="1025973"/>
            <a:ext cx="6105525" cy="3819525"/>
          </a:xfrm>
          <a:prstGeom prst="rect">
            <a:avLst/>
          </a:prstGeom>
        </p:spPr>
      </p:pic>
    </p:spTree>
    <p:extLst>
      <p:ext uri="{BB962C8B-B14F-4D97-AF65-F5344CB8AC3E}">
        <p14:creationId xmlns:p14="http://schemas.microsoft.com/office/powerpoint/2010/main" val="666964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Shape 500"/>
          <p:cNvSpPr/>
          <p:nvPr/>
        </p:nvSpPr>
        <p:spPr>
          <a:xfrm>
            <a:off x="4803400" y="5488608"/>
            <a:ext cx="2601674" cy="810799"/>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6400">
                <a:latin typeface="Helvetica Neue Bold Condensed"/>
                <a:ea typeface="Helvetica Neue Bold Condensed"/>
                <a:cs typeface="Helvetica Neue Bold Condensed"/>
                <a:sym typeface="Helvetica Neue Bold Condensed"/>
              </a:defRPr>
            </a:lvl1pPr>
          </a:lstStyle>
          <a:p>
            <a:r>
              <a:rPr sz="4800"/>
              <a:t>A Graph Is</a:t>
            </a:r>
          </a:p>
        </p:txBody>
      </p:sp>
      <p:sp>
        <p:nvSpPr>
          <p:cNvPr id="501" name="Shape 501"/>
          <p:cNvSpPr/>
          <p:nvPr/>
        </p:nvSpPr>
        <p:spPr>
          <a:xfrm>
            <a:off x="806518" y="-1364393"/>
            <a:ext cx="5977598" cy="487634"/>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defRPr>
                <a:solidFill>
                  <a:schemeClr val="accent5"/>
                </a:solidFill>
              </a:defRPr>
            </a:pPr>
            <a:r>
              <a:rPr sz="1350"/>
              <a:t>I’ve had trouble speaking to these and would love to redo them.</a:t>
            </a:r>
          </a:p>
          <a:p>
            <a:pPr>
              <a:defRPr>
                <a:solidFill>
                  <a:schemeClr val="accent5"/>
                </a:solidFill>
              </a:defRPr>
            </a:pPr>
            <a:r>
              <a:rPr sz="1350"/>
              <a:t>Here, can we please change to </a:t>
            </a:r>
            <a:r>
              <a:rPr sz="1350" b="1">
                <a:latin typeface="Helvetica"/>
                <a:ea typeface="Helvetica"/>
                <a:cs typeface="Helvetica"/>
                <a:sym typeface="Helvetica"/>
              </a:rPr>
              <a:t>Person</a:t>
            </a:r>
            <a:r>
              <a:rPr sz="1350"/>
              <a:t> </a:t>
            </a:r>
            <a:r>
              <a:rPr sz="1350" u="sng"/>
              <a:t>has</a:t>
            </a:r>
            <a:r>
              <a:rPr sz="1350"/>
              <a:t> </a:t>
            </a:r>
            <a:r>
              <a:rPr sz="1350" b="1">
                <a:latin typeface="Helvetica"/>
                <a:ea typeface="Helvetica"/>
                <a:cs typeface="Helvetica"/>
                <a:sym typeface="Helvetica"/>
              </a:rPr>
              <a:t>Checking</a:t>
            </a:r>
            <a:r>
              <a:rPr sz="1350"/>
              <a:t> account </a:t>
            </a:r>
            <a:r>
              <a:rPr sz="1350" u="sng"/>
              <a:t>with</a:t>
            </a:r>
            <a:r>
              <a:rPr sz="1350"/>
              <a:t> a </a:t>
            </a:r>
            <a:r>
              <a:rPr sz="1350" b="1">
                <a:latin typeface="Helvetica"/>
                <a:ea typeface="Helvetica"/>
                <a:cs typeface="Helvetica"/>
                <a:sym typeface="Helvetica"/>
              </a:rPr>
              <a:t>Bank?</a:t>
            </a:r>
          </a:p>
        </p:txBody>
      </p:sp>
      <p:pic>
        <p:nvPicPr>
          <p:cNvPr id="18" name="Picture 17"/>
          <p:cNvPicPr>
            <a:picLocks noChangeAspect="1"/>
          </p:cNvPicPr>
          <p:nvPr/>
        </p:nvPicPr>
        <p:blipFill>
          <a:blip r:embed="rId3"/>
          <a:stretch>
            <a:fillRect/>
          </a:stretch>
        </p:blipFill>
        <p:spPr>
          <a:xfrm>
            <a:off x="4310858" y="1891581"/>
            <a:ext cx="3133725" cy="3009900"/>
          </a:xfrm>
          <a:prstGeom prst="rect">
            <a:avLst/>
          </a:prstGeom>
        </p:spPr>
      </p:pic>
    </p:spTree>
    <p:extLst>
      <p:ext uri="{BB962C8B-B14F-4D97-AF65-F5344CB8AC3E}">
        <p14:creationId xmlns:p14="http://schemas.microsoft.com/office/powerpoint/2010/main" val="582699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p:nvPr/>
        </p:nvSpPr>
        <p:spPr>
          <a:xfrm>
            <a:off x="4803400" y="5488608"/>
            <a:ext cx="2601674" cy="810799"/>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6400">
                <a:latin typeface="Helvetica Neue Bold Condensed"/>
                <a:ea typeface="Helvetica Neue Bold Condensed"/>
                <a:cs typeface="Helvetica Neue Bold Condensed"/>
                <a:sym typeface="Helvetica Neue Bold Condensed"/>
              </a:defRPr>
            </a:lvl1pPr>
          </a:lstStyle>
          <a:p>
            <a:r>
              <a:rPr sz="4800"/>
              <a:t>A Graph Is</a:t>
            </a:r>
          </a:p>
        </p:txBody>
      </p:sp>
      <p:sp>
        <p:nvSpPr>
          <p:cNvPr id="525" name="Shape 525"/>
          <p:cNvSpPr/>
          <p:nvPr/>
        </p:nvSpPr>
        <p:spPr>
          <a:xfrm>
            <a:off x="1010012" y="-1277769"/>
            <a:ext cx="5714771" cy="695383"/>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defRPr>
                <a:solidFill>
                  <a:schemeClr val="accent5"/>
                </a:solidFill>
              </a:defRPr>
            </a:pPr>
            <a:r>
              <a:rPr sz="1350"/>
              <a:t>I’m good with this one - let’s leave it. It should have the exact same shape</a:t>
            </a:r>
          </a:p>
          <a:p>
            <a:pPr>
              <a:defRPr>
                <a:solidFill>
                  <a:schemeClr val="accent5"/>
                </a:solidFill>
              </a:defRPr>
            </a:pPr>
            <a:r>
              <a:rPr sz="1350"/>
              <a:t>as the previous one, which makes the point that the same</a:t>
            </a:r>
          </a:p>
          <a:p>
            <a:pPr>
              <a:defRPr>
                <a:solidFill>
                  <a:schemeClr val="accent5"/>
                </a:solidFill>
              </a:defRPr>
            </a:pPr>
            <a:r>
              <a:rPr sz="1350"/>
              <a:t>shape can represent different things</a:t>
            </a:r>
          </a:p>
        </p:txBody>
      </p:sp>
      <p:pic>
        <p:nvPicPr>
          <p:cNvPr id="18" name="Picture 17"/>
          <p:cNvPicPr>
            <a:picLocks noChangeAspect="1"/>
          </p:cNvPicPr>
          <p:nvPr/>
        </p:nvPicPr>
        <p:blipFill>
          <a:blip r:embed="rId3"/>
          <a:stretch>
            <a:fillRect/>
          </a:stretch>
        </p:blipFill>
        <p:spPr>
          <a:xfrm>
            <a:off x="4310858" y="1891581"/>
            <a:ext cx="3133725" cy="3009900"/>
          </a:xfrm>
          <a:prstGeom prst="rect">
            <a:avLst/>
          </a:prstGeom>
        </p:spPr>
      </p:pic>
    </p:spTree>
    <p:extLst>
      <p:ext uri="{BB962C8B-B14F-4D97-AF65-F5344CB8AC3E}">
        <p14:creationId xmlns:p14="http://schemas.microsoft.com/office/powerpoint/2010/main" val="1010925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p:nvPr/>
        </p:nvSpPr>
        <p:spPr>
          <a:xfrm>
            <a:off x="4803400" y="5488608"/>
            <a:ext cx="2601674" cy="810799"/>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6400">
                <a:latin typeface="Helvetica Neue Bold Condensed"/>
                <a:ea typeface="Helvetica Neue Bold Condensed"/>
                <a:cs typeface="Helvetica Neue Bold Condensed"/>
                <a:sym typeface="Helvetica Neue Bold Condensed"/>
              </a:defRPr>
            </a:lvl1pPr>
          </a:lstStyle>
          <a:p>
            <a:r>
              <a:rPr sz="4800"/>
              <a:t>A Graph Is</a:t>
            </a:r>
          </a:p>
        </p:txBody>
      </p:sp>
      <p:sp>
        <p:nvSpPr>
          <p:cNvPr id="538" name="Shape 538"/>
          <p:cNvSpPr/>
          <p:nvPr/>
        </p:nvSpPr>
        <p:spPr>
          <a:xfrm>
            <a:off x="3304923" y="-2316452"/>
            <a:ext cx="7452939" cy="2103461"/>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defRPr sz="2200">
                <a:solidFill>
                  <a:schemeClr val="accent5"/>
                </a:solidFill>
              </a:defRPr>
            </a:pPr>
            <a:r>
              <a:rPr sz="1650"/>
              <a:t>Here I’d like to start with the same shape and extend it with </a:t>
            </a:r>
          </a:p>
          <a:p>
            <a:pPr>
              <a:defRPr sz="2200">
                <a:solidFill>
                  <a:schemeClr val="accent5"/>
                </a:solidFill>
              </a:defRPr>
            </a:pPr>
            <a:r>
              <a:rPr sz="1650"/>
              <a:t>a few more relationships. Let’s use a music graph, since some folks from Apple</a:t>
            </a:r>
          </a:p>
          <a:p>
            <a:pPr>
              <a:defRPr sz="2200">
                <a:solidFill>
                  <a:schemeClr val="accent5"/>
                </a:solidFill>
              </a:defRPr>
            </a:pPr>
            <a:r>
              <a:rPr sz="1650"/>
              <a:t>will be there.</a:t>
            </a:r>
          </a:p>
          <a:p>
            <a:pPr>
              <a:defRPr sz="2200">
                <a:solidFill>
                  <a:schemeClr val="accent5"/>
                </a:solidFill>
              </a:defRPr>
            </a:pPr>
            <a:r>
              <a:rPr sz="1650"/>
              <a:t>Paul McCartney (bottom-right) -[:BELONGS_TO]-&gt;Beatles (top right)</a:t>
            </a:r>
          </a:p>
          <a:p>
            <a:pPr>
              <a:defRPr sz="2200">
                <a:solidFill>
                  <a:schemeClr val="accent5"/>
                </a:solidFill>
              </a:defRPr>
            </a:pPr>
            <a:r>
              <a:rPr sz="1650"/>
              <a:t>with Beatles-[:PERFORMED]-&gt;(Hey Jude) left</a:t>
            </a:r>
          </a:p>
          <a:p>
            <a:pPr>
              <a:defRPr sz="2200">
                <a:solidFill>
                  <a:schemeClr val="accent5"/>
                </a:solidFill>
              </a:defRPr>
            </a:pPr>
            <a:r>
              <a:rPr sz="1650"/>
              <a:t>and then add two more relationships:</a:t>
            </a:r>
          </a:p>
          <a:p>
            <a:pPr>
              <a:defRPr sz="2200">
                <a:solidFill>
                  <a:schemeClr val="accent5"/>
                </a:solidFill>
              </a:defRPr>
            </a:pPr>
            <a:r>
              <a:rPr sz="1650"/>
              <a:t> (Paul McCartney-[:Singer]-&gt;(Hey Jude), and</a:t>
            </a:r>
          </a:p>
          <a:p>
            <a:pPr>
              <a:defRPr sz="2200">
                <a:solidFill>
                  <a:schemeClr val="accent5"/>
                </a:solidFill>
              </a:defRPr>
            </a:pPr>
            <a:r>
              <a:rPr sz="1650"/>
              <a:t>(Paul McCartney-[:Composer]-&gt;(Hey Jude)</a:t>
            </a:r>
          </a:p>
        </p:txBody>
      </p:sp>
      <p:pic>
        <p:nvPicPr>
          <p:cNvPr id="25" name="Picture 24"/>
          <p:cNvPicPr>
            <a:picLocks noChangeAspect="1"/>
          </p:cNvPicPr>
          <p:nvPr/>
        </p:nvPicPr>
        <p:blipFill>
          <a:blip r:embed="rId3"/>
          <a:stretch>
            <a:fillRect/>
          </a:stretch>
        </p:blipFill>
        <p:spPr>
          <a:xfrm>
            <a:off x="4310858" y="1891581"/>
            <a:ext cx="3181350" cy="3009900"/>
          </a:xfrm>
          <a:prstGeom prst="rect">
            <a:avLst/>
          </a:prstGeom>
        </p:spPr>
      </p:pic>
    </p:spTree>
    <p:extLst>
      <p:ext uri="{BB962C8B-B14F-4D97-AF65-F5344CB8AC3E}">
        <p14:creationId xmlns:p14="http://schemas.microsoft.com/office/powerpoint/2010/main" val="1640563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 name="Shape 610"/>
          <p:cNvSpPr/>
          <p:nvPr/>
        </p:nvSpPr>
        <p:spPr>
          <a:xfrm>
            <a:off x="3276009" y="-1523940"/>
            <a:ext cx="4951677" cy="833883"/>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pPr>
              <a:defRPr sz="2200">
                <a:solidFill>
                  <a:schemeClr val="accent5"/>
                </a:solidFill>
              </a:defRPr>
            </a:pPr>
            <a:r>
              <a:rPr sz="1650"/>
              <a:t>Looks good. Could you please just make “property”</a:t>
            </a:r>
          </a:p>
          <a:p>
            <a:pPr>
              <a:defRPr sz="2200">
                <a:solidFill>
                  <a:schemeClr val="accent5"/>
                </a:solidFill>
              </a:defRPr>
            </a:pPr>
            <a:r>
              <a:rPr sz="1650"/>
              <a:t>a separate animation (after “node” and “relationship”</a:t>
            </a:r>
          </a:p>
          <a:p>
            <a:pPr>
              <a:defRPr sz="2200">
                <a:solidFill>
                  <a:schemeClr val="accent5"/>
                </a:solidFill>
              </a:defRPr>
            </a:pPr>
            <a:r>
              <a:rPr sz="1650"/>
              <a:t>show up together)?</a:t>
            </a:r>
          </a:p>
        </p:txBody>
      </p:sp>
      <p:sp>
        <p:nvSpPr>
          <p:cNvPr id="611" name="Shape 611"/>
          <p:cNvSpPr/>
          <p:nvPr/>
        </p:nvSpPr>
        <p:spPr>
          <a:xfrm>
            <a:off x="4803400" y="5488608"/>
            <a:ext cx="2601674" cy="810799"/>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6400">
                <a:latin typeface="Helvetica Neue Bold Condensed"/>
                <a:ea typeface="Helvetica Neue Bold Condensed"/>
                <a:cs typeface="Helvetica Neue Bold Condensed"/>
                <a:sym typeface="Helvetica Neue Bold Condensed"/>
              </a:defRPr>
            </a:lvl1pPr>
          </a:lstStyle>
          <a:p>
            <a:r>
              <a:rPr sz="4800"/>
              <a:t>A Graph Is</a:t>
            </a:r>
          </a:p>
        </p:txBody>
      </p:sp>
      <p:pic>
        <p:nvPicPr>
          <p:cNvPr id="61" name="Picture 60"/>
          <p:cNvPicPr>
            <a:picLocks noChangeAspect="1"/>
          </p:cNvPicPr>
          <p:nvPr/>
        </p:nvPicPr>
        <p:blipFill>
          <a:blip r:embed="rId3"/>
          <a:stretch>
            <a:fillRect/>
          </a:stretch>
        </p:blipFill>
        <p:spPr>
          <a:xfrm>
            <a:off x="2017065" y="236964"/>
            <a:ext cx="7458075" cy="5286375"/>
          </a:xfrm>
          <a:prstGeom prst="rect">
            <a:avLst/>
          </a:prstGeom>
        </p:spPr>
      </p:pic>
      <p:grpSp>
        <p:nvGrpSpPr>
          <p:cNvPr id="609" name="Group 609"/>
          <p:cNvGrpSpPr/>
          <p:nvPr/>
        </p:nvGrpSpPr>
        <p:grpSpPr>
          <a:xfrm>
            <a:off x="4788676" y="3869832"/>
            <a:ext cx="2048157" cy="1376842"/>
            <a:chOff x="0" y="165100"/>
            <a:chExt cx="2730874" cy="1835787"/>
          </a:xfrm>
        </p:grpSpPr>
        <p:sp>
          <p:nvSpPr>
            <p:cNvPr id="604" name="Shape 604"/>
            <p:cNvSpPr/>
            <p:nvPr/>
          </p:nvSpPr>
          <p:spPr>
            <a:xfrm>
              <a:off x="1261122" y="165100"/>
              <a:ext cx="201606" cy="201605"/>
            </a:xfrm>
            <a:prstGeom prst="ellipse">
              <a:avLst/>
            </a:prstGeom>
            <a:solidFill>
              <a:schemeClr val="accent2">
                <a:hueOff val="-2473793"/>
                <a:satOff val="-50209"/>
                <a:lumOff val="23543"/>
              </a:schemeClr>
            </a:solidFill>
            <a:ln w="3175" cap="flat">
              <a:noFill/>
              <a:miter lim="400000"/>
            </a:ln>
            <a:effectLst/>
          </p:spPr>
          <p:txBody>
            <a:bodyPr wrap="square" lIns="25400" tIns="25400" rIns="25400" bIns="25400" numCol="1" anchor="ctr">
              <a:noAutofit/>
            </a:bodyPr>
            <a:lstStyle/>
            <a:p>
              <a:pPr defTabSz="619125">
                <a:defRPr sz="2000">
                  <a:solidFill>
                    <a:srgbClr val="FFFFFF"/>
                  </a:solidFill>
                </a:defRPr>
              </a:pPr>
              <a:endParaRPr sz="1500"/>
            </a:p>
          </p:txBody>
        </p:sp>
        <p:sp>
          <p:nvSpPr>
            <p:cNvPr id="605" name="Shape 605"/>
            <p:cNvSpPr/>
            <p:nvPr/>
          </p:nvSpPr>
          <p:spPr>
            <a:xfrm>
              <a:off x="0" y="1655494"/>
              <a:ext cx="1337972" cy="345393"/>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25400" tIns="25400" rIns="25400" bIns="25400" numCol="1" anchor="ctr">
              <a:spAutoFit/>
            </a:bodyPr>
            <a:lstStyle>
              <a:lvl1pPr defTabSz="825500">
                <a:defRPr sz="1800" b="1">
                  <a:solidFill>
                    <a:schemeClr val="accent2">
                      <a:hueOff val="-2473793"/>
                      <a:satOff val="-50209"/>
                      <a:lumOff val="23543"/>
                    </a:schemeClr>
                  </a:solidFill>
                  <a:latin typeface="Helvetica"/>
                  <a:ea typeface="Helvetica"/>
                  <a:cs typeface="Helvetica"/>
                  <a:sym typeface="Helvetica"/>
                </a:defRPr>
              </a:lvl1pPr>
            </a:lstStyle>
            <a:p>
              <a:r>
                <a:rPr sz="1350" dirty="0"/>
                <a:t>PROPERTY</a:t>
              </a:r>
            </a:p>
          </p:txBody>
        </p:sp>
        <p:sp>
          <p:nvSpPr>
            <p:cNvPr id="606" name="Shape 606"/>
            <p:cNvSpPr/>
            <p:nvPr/>
          </p:nvSpPr>
          <p:spPr>
            <a:xfrm>
              <a:off x="2529269" y="1323479"/>
              <a:ext cx="201605" cy="201606"/>
            </a:xfrm>
            <a:prstGeom prst="ellipse">
              <a:avLst/>
            </a:prstGeom>
            <a:solidFill>
              <a:schemeClr val="accent2">
                <a:hueOff val="-2473793"/>
                <a:satOff val="-50209"/>
                <a:lumOff val="23543"/>
              </a:schemeClr>
            </a:solidFill>
            <a:ln w="3175" cap="flat">
              <a:noFill/>
              <a:miter lim="400000"/>
            </a:ln>
            <a:effectLst/>
          </p:spPr>
          <p:txBody>
            <a:bodyPr wrap="square" lIns="25400" tIns="25400" rIns="25400" bIns="25400" numCol="1" anchor="ctr">
              <a:noAutofit/>
            </a:bodyPr>
            <a:lstStyle/>
            <a:p>
              <a:pPr defTabSz="619125">
                <a:defRPr sz="2000">
                  <a:solidFill>
                    <a:srgbClr val="FFFFFF"/>
                  </a:solidFill>
                </a:defRPr>
              </a:pPr>
              <a:endParaRPr sz="1500"/>
            </a:p>
          </p:txBody>
        </p:sp>
        <p:sp>
          <p:nvSpPr>
            <p:cNvPr id="607" name="Shape 607"/>
            <p:cNvSpPr/>
            <p:nvPr/>
          </p:nvSpPr>
          <p:spPr>
            <a:xfrm flipV="1">
              <a:off x="947319" y="333109"/>
              <a:ext cx="380408" cy="1314309"/>
            </a:xfrm>
            <a:prstGeom prst="line">
              <a:avLst/>
            </a:prstGeom>
            <a:noFill/>
            <a:ln w="25400" cap="flat">
              <a:solidFill>
                <a:schemeClr val="accent2">
                  <a:hueOff val="-2473793"/>
                  <a:satOff val="-50209"/>
                  <a:lumOff val="23543"/>
                </a:schemeClr>
              </a:solidFill>
              <a:prstDash val="solid"/>
              <a:miter lim="400000"/>
            </a:ln>
            <a:effectLst/>
          </p:spPr>
          <p:txBody>
            <a:bodyPr wrap="square" lIns="25400" tIns="25400" rIns="25400" bIns="25400" numCol="1" anchor="ctr">
              <a:noAutofit/>
            </a:bodyPr>
            <a:lstStyle/>
            <a:p>
              <a:pPr defTabSz="619125">
                <a:defRPr sz="2000"/>
              </a:pPr>
              <a:endParaRPr sz="1500"/>
            </a:p>
          </p:txBody>
        </p:sp>
        <p:sp>
          <p:nvSpPr>
            <p:cNvPr id="608" name="Shape 608"/>
            <p:cNvSpPr/>
            <p:nvPr/>
          </p:nvSpPr>
          <p:spPr>
            <a:xfrm flipV="1">
              <a:off x="934146" y="1468225"/>
              <a:ext cx="1636381" cy="176349"/>
            </a:xfrm>
            <a:prstGeom prst="line">
              <a:avLst/>
            </a:prstGeom>
            <a:noFill/>
            <a:ln w="25400" cap="flat">
              <a:solidFill>
                <a:schemeClr val="accent2">
                  <a:hueOff val="-2473793"/>
                  <a:satOff val="-50209"/>
                  <a:lumOff val="23543"/>
                </a:schemeClr>
              </a:solidFill>
              <a:prstDash val="solid"/>
              <a:miter lim="400000"/>
            </a:ln>
            <a:effectLst/>
          </p:spPr>
          <p:txBody>
            <a:bodyPr wrap="square" lIns="25400" tIns="25400" rIns="25400" bIns="25400" numCol="1" anchor="ctr">
              <a:noAutofit/>
            </a:bodyPr>
            <a:lstStyle/>
            <a:p>
              <a:pPr defTabSz="619125">
                <a:defRPr sz="2000"/>
              </a:pPr>
              <a:endParaRPr sz="1500"/>
            </a:p>
          </p:txBody>
        </p:sp>
      </p:grpSp>
    </p:spTree>
    <p:extLst>
      <p:ext uri="{BB962C8B-B14F-4D97-AF65-F5344CB8AC3E}">
        <p14:creationId xmlns:p14="http://schemas.microsoft.com/office/powerpoint/2010/main" val="2015147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9"/>
                                        </p:tgtEl>
                                        <p:attrNameLst>
                                          <p:attrName>style.visibility</p:attrName>
                                        </p:attrNameLst>
                                      </p:cBhvr>
                                      <p:to>
                                        <p:strVal val="visible"/>
                                      </p:to>
                                    </p:set>
                                    <p:animEffect transition="in" filter="fade">
                                      <p:cBhvr>
                                        <p:cTn id="7" dur="500"/>
                                        <p:tgtEl>
                                          <p:spTgt spid="6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9"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 name="Shape 1320"/>
          <p:cNvSpPr/>
          <p:nvPr/>
        </p:nvSpPr>
        <p:spPr>
          <a:xfrm>
            <a:off x="1875156" y="5786703"/>
            <a:ext cx="7994533" cy="1"/>
          </a:xfrm>
          <a:prstGeom prst="line">
            <a:avLst/>
          </a:prstGeom>
          <a:ln w="63500">
            <a:solidFill>
              <a:srgbClr val="000000"/>
            </a:solidFill>
            <a:miter lim="400000"/>
            <a:tailEnd type="triangle"/>
          </a:ln>
        </p:spPr>
        <p:txBody>
          <a:bodyPr lIns="35719" tIns="35719" rIns="35719" bIns="35719" anchor="ctr"/>
          <a:lstStyle/>
          <a:p>
            <a:pPr>
              <a:defRPr sz="2200"/>
            </a:pPr>
            <a:endParaRPr sz="1650"/>
          </a:p>
        </p:txBody>
      </p:sp>
      <p:sp>
        <p:nvSpPr>
          <p:cNvPr id="1321" name="Shape 1321"/>
          <p:cNvSpPr/>
          <p:nvPr/>
        </p:nvSpPr>
        <p:spPr>
          <a:xfrm flipV="1">
            <a:off x="1905727" y="1787273"/>
            <a:ext cx="1" cy="3981492"/>
          </a:xfrm>
          <a:prstGeom prst="line">
            <a:avLst/>
          </a:prstGeom>
          <a:ln w="63500">
            <a:solidFill>
              <a:srgbClr val="000000"/>
            </a:solidFill>
            <a:miter lim="400000"/>
            <a:tailEnd type="triangle"/>
          </a:ln>
        </p:spPr>
        <p:txBody>
          <a:bodyPr lIns="35719" tIns="35719" rIns="35719" bIns="35719" anchor="ctr"/>
          <a:lstStyle/>
          <a:p>
            <a:pPr>
              <a:defRPr sz="2200"/>
            </a:pPr>
            <a:endParaRPr sz="1650"/>
          </a:p>
        </p:txBody>
      </p:sp>
      <p:sp>
        <p:nvSpPr>
          <p:cNvPr id="1322" name="Shape 1322"/>
          <p:cNvSpPr/>
          <p:nvPr/>
        </p:nvSpPr>
        <p:spPr>
          <a:xfrm>
            <a:off x="5408088" y="5885458"/>
            <a:ext cx="4289099" cy="342210"/>
          </a:xfrm>
          <a:prstGeom prst="rect">
            <a:avLst/>
          </a:prstGeom>
          <a:ln w="3175">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lnSpc>
                <a:spcPct val="90000"/>
              </a:lnSpc>
              <a:defRPr sz="2600">
                <a:solidFill>
                  <a:srgbClr val="A6AAA9"/>
                </a:solidFill>
                <a:latin typeface="Helvetica Neue Medium"/>
                <a:ea typeface="Helvetica Neue Medium"/>
                <a:cs typeface="Helvetica Neue Medium"/>
                <a:sym typeface="Helvetica Neue Medium"/>
              </a:defRPr>
            </a:lvl1pPr>
          </a:lstStyle>
          <a:p>
            <a:r>
              <a:rPr sz="1950"/>
              <a:t>Connectedness and Size of Data Set</a:t>
            </a:r>
          </a:p>
        </p:txBody>
      </p:sp>
      <p:sp>
        <p:nvSpPr>
          <p:cNvPr id="1323" name="Shape 1323"/>
          <p:cNvSpPr/>
          <p:nvPr/>
        </p:nvSpPr>
        <p:spPr>
          <a:xfrm rot="16200000">
            <a:off x="619860" y="2644814"/>
            <a:ext cx="1976824" cy="342210"/>
          </a:xfrm>
          <a:prstGeom prst="rect">
            <a:avLst/>
          </a:prstGeom>
          <a:ln w="3175">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lnSpc>
                <a:spcPct val="90000"/>
              </a:lnSpc>
              <a:defRPr sz="2600">
                <a:solidFill>
                  <a:srgbClr val="A6AAA9"/>
                </a:solidFill>
                <a:latin typeface="Helvetica Neue Medium"/>
                <a:ea typeface="Helvetica Neue Medium"/>
                <a:cs typeface="Helvetica Neue Medium"/>
                <a:sym typeface="Helvetica Neue Medium"/>
              </a:defRPr>
            </a:lvl1pPr>
          </a:lstStyle>
          <a:p>
            <a:r>
              <a:rPr sz="1950"/>
              <a:t>Response Time</a:t>
            </a:r>
          </a:p>
        </p:txBody>
      </p:sp>
      <p:grpSp>
        <p:nvGrpSpPr>
          <p:cNvPr id="1327" name="Group 1327"/>
          <p:cNvGrpSpPr/>
          <p:nvPr/>
        </p:nvGrpSpPr>
        <p:grpSpPr>
          <a:xfrm>
            <a:off x="2104868" y="2007223"/>
            <a:ext cx="3421413" cy="3699671"/>
            <a:chOff x="0" y="19362"/>
            <a:chExt cx="4561883" cy="4932893"/>
          </a:xfrm>
        </p:grpSpPr>
        <p:sp>
          <p:nvSpPr>
            <p:cNvPr id="1324" name="Shape 1324"/>
            <p:cNvSpPr/>
            <p:nvPr/>
          </p:nvSpPr>
          <p:spPr>
            <a:xfrm>
              <a:off x="0" y="167382"/>
              <a:ext cx="4484414" cy="3729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243" y="20895"/>
                    <a:pt x="10177" y="18257"/>
                    <a:pt x="14123" y="14046"/>
                  </a:cubicBezTo>
                  <a:cubicBezTo>
                    <a:pt x="17648" y="10286"/>
                    <a:pt x="20236" y="5423"/>
                    <a:pt x="21600" y="0"/>
                  </a:cubicBezTo>
                </a:path>
              </a:pathLst>
            </a:custGeom>
            <a:noFill/>
            <a:ln w="76200" cap="flat">
              <a:solidFill>
                <a:schemeClr val="accent2">
                  <a:hueOff val="-2473793"/>
                  <a:satOff val="-50209"/>
                  <a:lumOff val="23543"/>
                </a:schemeClr>
              </a:solidFill>
              <a:prstDash val="solid"/>
              <a:miter lim="400000"/>
            </a:ln>
            <a:effectLst/>
          </p:spPr>
          <p:txBody>
            <a:bodyPr wrap="square" lIns="35719" tIns="35719" rIns="35719" bIns="35719" numCol="1" anchor="ctr">
              <a:noAutofit/>
            </a:bodyPr>
            <a:lstStyle/>
            <a:p>
              <a:pPr>
                <a:defRPr sz="2200">
                  <a:solidFill>
                    <a:schemeClr val="accent2">
                      <a:hueOff val="-2473793"/>
                      <a:satOff val="-50209"/>
                      <a:lumOff val="23543"/>
                    </a:schemeClr>
                  </a:solidFill>
                </a:defRPr>
              </a:pPr>
              <a:endParaRPr sz="1650"/>
            </a:p>
          </p:txBody>
        </p:sp>
        <p:sp>
          <p:nvSpPr>
            <p:cNvPr id="1325" name="Shape 1325"/>
            <p:cNvSpPr/>
            <p:nvPr/>
          </p:nvSpPr>
          <p:spPr>
            <a:xfrm>
              <a:off x="1559604" y="19362"/>
              <a:ext cx="3002279" cy="1301126"/>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ctr">
              <a:spAutoFit/>
            </a:bodyPr>
            <a:lstStyle>
              <a:lvl1pPr algn="l">
                <a:lnSpc>
                  <a:spcPct val="90000"/>
                </a:lnSpc>
                <a:defRPr sz="2900" b="1">
                  <a:solidFill>
                    <a:schemeClr val="accent2">
                      <a:hueOff val="-2473793"/>
                      <a:satOff val="-50209"/>
                      <a:lumOff val="23543"/>
                    </a:schemeClr>
                  </a:solidFill>
                  <a:latin typeface="Helvetica"/>
                  <a:ea typeface="Helvetica"/>
                  <a:cs typeface="Helvetica"/>
                  <a:sym typeface="Helvetica"/>
                </a:defRPr>
              </a:lvl1pPr>
            </a:lstStyle>
            <a:p>
              <a:r>
                <a:rPr sz="2175"/>
                <a:t>Relational and Other NoSQL Databases</a:t>
              </a:r>
            </a:p>
          </p:txBody>
        </p:sp>
        <p:sp>
          <p:nvSpPr>
            <p:cNvPr id="1326" name="Shape 1326"/>
            <p:cNvSpPr/>
            <p:nvPr/>
          </p:nvSpPr>
          <p:spPr>
            <a:xfrm>
              <a:off x="50095" y="3941978"/>
              <a:ext cx="3541271" cy="1010277"/>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ctr">
              <a:spAutoFit/>
            </a:bodyPr>
            <a:lstStyle/>
            <a:p>
              <a:pPr algn="l">
                <a:lnSpc>
                  <a:spcPct val="90000"/>
                </a:lnSpc>
                <a:defRPr sz="2200">
                  <a:solidFill>
                    <a:srgbClr val="A6AAA9"/>
                  </a:solidFill>
                  <a:latin typeface="Helvetica Neue Bold Condensed"/>
                  <a:ea typeface="Helvetica Neue Bold Condensed"/>
                  <a:cs typeface="Helvetica Neue Bold Condensed"/>
                  <a:sym typeface="Helvetica Neue Bold Condensed"/>
                </a:defRPr>
              </a:pPr>
              <a:r>
                <a:rPr sz="1650"/>
                <a:t>0 to 2 hops</a:t>
              </a:r>
            </a:p>
            <a:p>
              <a:pPr algn="l">
                <a:lnSpc>
                  <a:spcPct val="90000"/>
                </a:lnSpc>
                <a:defRPr sz="2200">
                  <a:solidFill>
                    <a:srgbClr val="A6AAA9"/>
                  </a:solidFill>
                  <a:latin typeface="Helvetica Neue Bold Condensed"/>
                  <a:ea typeface="Helvetica Neue Bold Condensed"/>
                  <a:cs typeface="Helvetica Neue Bold Condensed"/>
                  <a:sym typeface="Helvetica Neue Bold Condensed"/>
                </a:defRPr>
              </a:pPr>
              <a:r>
                <a:rPr sz="1650"/>
                <a:t>0 to 3 degrees</a:t>
              </a:r>
            </a:p>
            <a:p>
              <a:pPr algn="l">
                <a:lnSpc>
                  <a:spcPct val="90000"/>
                </a:lnSpc>
                <a:defRPr sz="2200">
                  <a:solidFill>
                    <a:srgbClr val="A6AAA9"/>
                  </a:solidFill>
                  <a:latin typeface="Helvetica Neue Bold Condensed"/>
                  <a:ea typeface="Helvetica Neue Bold Condensed"/>
                  <a:cs typeface="Helvetica Neue Bold Condensed"/>
                  <a:sym typeface="Helvetica Neue Bold Condensed"/>
                </a:defRPr>
              </a:pPr>
              <a:r>
                <a:rPr sz="1650"/>
                <a:t>Thousands of connections</a:t>
              </a:r>
            </a:p>
          </p:txBody>
        </p:sp>
      </p:grpSp>
      <p:pic>
        <p:nvPicPr>
          <p:cNvPr id="1328" name="pasted_image_at_2016_03_10_12_09_am_720.png"/>
          <p:cNvPicPr>
            <a:picLocks noChangeAspect="1"/>
          </p:cNvPicPr>
          <p:nvPr/>
        </p:nvPicPr>
        <p:blipFill>
          <a:blip r:embed="rId3">
            <a:extLst/>
          </a:blip>
          <a:stretch>
            <a:fillRect/>
          </a:stretch>
        </p:blipFill>
        <p:spPr>
          <a:xfrm>
            <a:off x="2460406" y="7257713"/>
            <a:ext cx="6643904" cy="3727968"/>
          </a:xfrm>
          <a:prstGeom prst="rect">
            <a:avLst/>
          </a:prstGeom>
          <a:ln w="3175">
            <a:miter lim="400000"/>
          </a:ln>
        </p:spPr>
      </p:pic>
      <p:grpSp>
        <p:nvGrpSpPr>
          <p:cNvPr id="1335" name="Group 1335"/>
          <p:cNvGrpSpPr/>
          <p:nvPr/>
        </p:nvGrpSpPr>
        <p:grpSpPr>
          <a:xfrm>
            <a:off x="2058782" y="1861891"/>
            <a:ext cx="8082189" cy="3825954"/>
            <a:chOff x="-1" y="-7582"/>
            <a:chExt cx="10776250" cy="5101270"/>
          </a:xfrm>
        </p:grpSpPr>
        <p:sp>
          <p:nvSpPr>
            <p:cNvPr id="1329" name="Shape 1329"/>
            <p:cNvSpPr/>
            <p:nvPr/>
          </p:nvSpPr>
          <p:spPr>
            <a:xfrm flipV="1">
              <a:off x="-1" y="3199732"/>
              <a:ext cx="10066352" cy="860367"/>
            </a:xfrm>
            <a:prstGeom prst="line">
              <a:avLst/>
            </a:prstGeom>
            <a:noFill/>
            <a:ln w="76200" cap="flat">
              <a:solidFill>
                <a:schemeClr val="accent1">
                  <a:satOff val="-3355"/>
                  <a:lumOff val="26614"/>
                </a:schemeClr>
              </a:solidFill>
              <a:prstDash val="solid"/>
              <a:miter lim="400000"/>
            </a:ln>
            <a:effectLst/>
          </p:spPr>
          <p:txBody>
            <a:bodyPr wrap="square" lIns="35719" tIns="35719" rIns="35719" bIns="35719" numCol="1" anchor="ctr">
              <a:noAutofit/>
            </a:bodyPr>
            <a:lstStyle/>
            <a:p>
              <a:pPr>
                <a:defRPr sz="2200"/>
              </a:pPr>
              <a:endParaRPr sz="1650"/>
            </a:p>
          </p:txBody>
        </p:sp>
        <p:sp>
          <p:nvSpPr>
            <p:cNvPr id="1330" name="Shape 1330"/>
            <p:cNvSpPr/>
            <p:nvPr/>
          </p:nvSpPr>
          <p:spPr>
            <a:xfrm>
              <a:off x="8092785" y="-7582"/>
              <a:ext cx="2678884" cy="988733"/>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ctr">
              <a:spAutoFit/>
            </a:bodyPr>
            <a:lstStyle>
              <a:lvl1pPr algn="l">
                <a:defRPr sz="2900" b="1">
                  <a:solidFill>
                    <a:schemeClr val="accent1">
                      <a:satOff val="-3355"/>
                      <a:lumOff val="26614"/>
                    </a:schemeClr>
                  </a:solidFill>
                  <a:latin typeface="Helvetica Neue"/>
                  <a:ea typeface="Helvetica Neue"/>
                  <a:cs typeface="Helvetica Neue"/>
                  <a:sym typeface="Helvetica Neue"/>
                </a:defRPr>
              </a:lvl1pPr>
            </a:lstStyle>
            <a:p>
              <a:r>
                <a:rPr sz="2175"/>
                <a:t>1000x Advantage</a:t>
              </a:r>
            </a:p>
          </p:txBody>
        </p:sp>
        <p:sp>
          <p:nvSpPr>
            <p:cNvPr id="1331" name="Shape 1331"/>
            <p:cNvSpPr/>
            <p:nvPr/>
          </p:nvSpPr>
          <p:spPr>
            <a:xfrm>
              <a:off x="7234978" y="4083411"/>
              <a:ext cx="3541271" cy="1010277"/>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ctr">
              <a:spAutoFit/>
            </a:bodyPr>
            <a:lstStyle/>
            <a:p>
              <a:pPr algn="l">
                <a:lnSpc>
                  <a:spcPct val="90000"/>
                </a:lnSpc>
                <a:defRPr sz="2200">
                  <a:solidFill>
                    <a:srgbClr val="A6AAA9"/>
                  </a:solidFill>
                  <a:latin typeface="Helvetica Neue Bold Condensed"/>
                  <a:ea typeface="Helvetica Neue Bold Condensed"/>
                  <a:cs typeface="Helvetica Neue Bold Condensed"/>
                  <a:sym typeface="Helvetica Neue Bold Condensed"/>
                </a:defRPr>
              </a:pPr>
              <a:r>
                <a:rPr sz="1650"/>
                <a:t>Tens to hundreds of hops Thousands of degrees</a:t>
              </a:r>
            </a:p>
            <a:p>
              <a:pPr algn="l">
                <a:lnSpc>
                  <a:spcPct val="90000"/>
                </a:lnSpc>
                <a:defRPr sz="2200">
                  <a:solidFill>
                    <a:srgbClr val="A6AAA9"/>
                  </a:solidFill>
                  <a:latin typeface="Helvetica Neue Bold Condensed"/>
                  <a:ea typeface="Helvetica Neue Bold Condensed"/>
                  <a:cs typeface="Helvetica Neue Bold Condensed"/>
                  <a:sym typeface="Helvetica Neue Bold Condensed"/>
                </a:defRPr>
              </a:pPr>
              <a:r>
                <a:rPr sz="1650"/>
                <a:t>Billions of connections</a:t>
              </a:r>
            </a:p>
          </p:txBody>
        </p:sp>
        <p:sp>
          <p:nvSpPr>
            <p:cNvPr id="1332" name="Shape 1332"/>
            <p:cNvSpPr/>
            <p:nvPr/>
          </p:nvSpPr>
          <p:spPr>
            <a:xfrm>
              <a:off x="8931719" y="2570302"/>
              <a:ext cx="733108" cy="373180"/>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lgn="l">
                <a:defRPr b="1">
                  <a:solidFill>
                    <a:schemeClr val="accent1">
                      <a:satOff val="-3355"/>
                      <a:lumOff val="26614"/>
                    </a:schemeClr>
                  </a:solidFill>
                  <a:latin typeface="Helvetica Neue"/>
                  <a:ea typeface="Helvetica Neue"/>
                  <a:cs typeface="Helvetica Neue"/>
                  <a:sym typeface="Helvetica Neue"/>
                </a:defRPr>
              </a:lvl1pPr>
            </a:lstStyle>
            <a:p>
              <a:r>
                <a:rPr sz="1350"/>
                <a:t>Neo4j</a:t>
              </a:r>
            </a:p>
          </p:txBody>
        </p:sp>
        <p:sp>
          <p:nvSpPr>
            <p:cNvPr id="1333" name="Shape 1333"/>
            <p:cNvSpPr/>
            <p:nvPr/>
          </p:nvSpPr>
          <p:spPr>
            <a:xfrm>
              <a:off x="8032687" y="988728"/>
              <a:ext cx="2441728" cy="871777"/>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35719" tIns="35719" rIns="35719" bIns="35719" numCol="1" anchor="ctr">
              <a:spAutoFit/>
            </a:bodyPr>
            <a:lstStyle>
              <a:lvl1pPr algn="l">
                <a:lnSpc>
                  <a:spcPct val="90000"/>
                </a:lnSpc>
                <a:defRPr sz="2800" i="1">
                  <a:solidFill>
                    <a:srgbClr val="A6AAA9"/>
                  </a:solidFill>
                  <a:latin typeface="Helvetica"/>
                  <a:ea typeface="Helvetica"/>
                  <a:cs typeface="Helvetica"/>
                  <a:sym typeface="Helvetica"/>
                </a:defRPr>
              </a:lvl1pPr>
            </a:lstStyle>
            <a:p>
              <a:r>
                <a:rPr sz="2100"/>
                <a:t>“Minutes to milliseconds”</a:t>
              </a:r>
            </a:p>
          </p:txBody>
        </p:sp>
        <p:sp>
          <p:nvSpPr>
            <p:cNvPr id="1334" name="Shape 1334"/>
            <p:cNvSpPr/>
            <p:nvPr/>
          </p:nvSpPr>
          <p:spPr>
            <a:xfrm rot="5400000">
              <a:off x="5886555" y="1319364"/>
              <a:ext cx="3339730" cy="881927"/>
            </a:xfrm>
            <a:prstGeom prst="rightArrow">
              <a:avLst>
                <a:gd name="adj1" fmla="val 66851"/>
                <a:gd name="adj2" fmla="val 67716"/>
              </a:avLst>
            </a:prstGeom>
            <a:gradFill flip="none" rotWithShape="1">
              <a:gsLst>
                <a:gs pos="0">
                  <a:schemeClr val="accent1">
                    <a:satOff val="-3355"/>
                    <a:lumOff val="26614"/>
                  </a:schemeClr>
                </a:gs>
                <a:gs pos="100000">
                  <a:srgbClr val="2ABD82"/>
                </a:gs>
              </a:gsLst>
              <a:path path="shape">
                <a:fillToRect l="82886" t="47658" r="17113" b="52341"/>
              </a:path>
            </a:gradFill>
            <a:ln w="3175" cap="flat">
              <a:noFill/>
              <a:miter lim="400000"/>
            </a:ln>
            <a:effectLst/>
          </p:spPr>
          <p:txBody>
            <a:bodyPr wrap="square" lIns="35719" tIns="35719" rIns="35719" bIns="35719" numCol="1" anchor="ctr">
              <a:noAutofit/>
            </a:bodyPr>
            <a:lstStyle/>
            <a:p>
              <a:pPr>
                <a:defRPr sz="2200">
                  <a:solidFill>
                    <a:srgbClr val="FFFFFF"/>
                  </a:solidFill>
                </a:defRPr>
              </a:pPr>
              <a:endParaRPr sz="1650"/>
            </a:p>
          </p:txBody>
        </p:sp>
      </p:grpSp>
      <p:sp>
        <p:nvSpPr>
          <p:cNvPr id="1336" name="Shape 1336"/>
          <p:cNvSpPr/>
          <p:nvPr/>
        </p:nvSpPr>
        <p:spPr>
          <a:xfrm>
            <a:off x="2375423" y="421412"/>
            <a:ext cx="7047443" cy="776175"/>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6100">
                <a:latin typeface="Helvetica Neue Bold Condensed"/>
                <a:ea typeface="Helvetica Neue Bold Condensed"/>
                <a:cs typeface="Helvetica Neue Bold Condensed"/>
                <a:sym typeface="Helvetica Neue Bold Condensed"/>
              </a:defRPr>
            </a:lvl1pPr>
          </a:lstStyle>
          <a:p>
            <a:r>
              <a:rPr sz="4575"/>
              <a:t>Real-Time Query Performance</a:t>
            </a:r>
          </a:p>
        </p:txBody>
      </p:sp>
    </p:spTree>
    <p:extLst>
      <p:ext uri="{BB962C8B-B14F-4D97-AF65-F5344CB8AC3E}">
        <p14:creationId xmlns:p14="http://schemas.microsoft.com/office/powerpoint/2010/main" val="56617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 name="Shape 1310"/>
          <p:cNvSpPr/>
          <p:nvPr/>
        </p:nvSpPr>
        <p:spPr>
          <a:xfrm>
            <a:off x="4900612" y="225825"/>
            <a:ext cx="2385269" cy="672300"/>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5200">
                <a:latin typeface="Helvetica Neue Bold Condensed"/>
                <a:ea typeface="Helvetica Neue Bold Condensed"/>
                <a:cs typeface="Helvetica Neue Bold Condensed"/>
                <a:sym typeface="Helvetica Neue Bold Condensed"/>
              </a:defRPr>
            </a:lvl1pPr>
          </a:lstStyle>
          <a:p>
            <a:r>
              <a:rPr sz="3900"/>
              <a:t>Intuitivness</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809"/>
          <a:stretch/>
        </p:blipFill>
        <p:spPr>
          <a:xfrm>
            <a:off x="150863" y="1018904"/>
            <a:ext cx="5942383" cy="43325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120" y="1776314"/>
            <a:ext cx="4466935" cy="3810234"/>
          </a:xfrm>
          <a:prstGeom prst="rect">
            <a:avLst/>
          </a:prstGeom>
        </p:spPr>
      </p:pic>
      <p:sp>
        <p:nvSpPr>
          <p:cNvPr id="7" name="TextBox 6"/>
          <p:cNvSpPr txBox="1"/>
          <p:nvPr/>
        </p:nvSpPr>
        <p:spPr>
          <a:xfrm>
            <a:off x="2151017" y="5834741"/>
            <a:ext cx="2595582" cy="369332"/>
          </a:xfrm>
          <a:prstGeom prst="rect">
            <a:avLst/>
          </a:prstGeom>
          <a:noFill/>
        </p:spPr>
        <p:txBody>
          <a:bodyPr wrap="none" rtlCol="0">
            <a:spAutoFit/>
          </a:bodyPr>
          <a:lstStyle/>
          <a:p>
            <a:r>
              <a:rPr lang="en-US" dirty="0" smtClean="0"/>
              <a:t>Conceptual Data Model</a:t>
            </a:r>
            <a:endParaRPr lang="en-US" dirty="0"/>
          </a:p>
        </p:txBody>
      </p:sp>
      <p:sp>
        <p:nvSpPr>
          <p:cNvPr id="10" name="TextBox 9"/>
          <p:cNvSpPr txBox="1"/>
          <p:nvPr/>
        </p:nvSpPr>
        <p:spPr>
          <a:xfrm>
            <a:off x="8756469" y="5834741"/>
            <a:ext cx="2031325" cy="369332"/>
          </a:xfrm>
          <a:prstGeom prst="rect">
            <a:avLst/>
          </a:prstGeom>
          <a:noFill/>
        </p:spPr>
        <p:txBody>
          <a:bodyPr wrap="none" rtlCol="0">
            <a:spAutoFit/>
          </a:bodyPr>
          <a:lstStyle/>
          <a:p>
            <a:r>
              <a:rPr lang="en-US" smtClean="0"/>
              <a:t>Neo4j Data </a:t>
            </a:r>
            <a:r>
              <a:rPr lang="en-US" dirty="0" smtClean="0"/>
              <a:t>Model</a:t>
            </a:r>
            <a:endParaRPr lang="en-US" dirty="0"/>
          </a:p>
        </p:txBody>
      </p:sp>
      <p:sp>
        <p:nvSpPr>
          <p:cNvPr id="8" name="TextBox 7"/>
          <p:cNvSpPr txBox="1"/>
          <p:nvPr/>
        </p:nvSpPr>
        <p:spPr>
          <a:xfrm>
            <a:off x="6200502" y="3004457"/>
            <a:ext cx="633507" cy="1015663"/>
          </a:xfrm>
          <a:prstGeom prst="rect">
            <a:avLst/>
          </a:prstGeom>
          <a:noFill/>
        </p:spPr>
        <p:txBody>
          <a:bodyPr wrap="none" rtlCol="0">
            <a:spAutoFit/>
          </a:bodyPr>
          <a:lstStyle/>
          <a:p>
            <a:r>
              <a:rPr lang="en-US" sz="6000" smtClean="0"/>
              <a:t>=</a:t>
            </a:r>
            <a:endParaRPr lang="en-US" sz="6000"/>
          </a:p>
        </p:txBody>
      </p:sp>
    </p:spTree>
    <p:extLst>
      <p:ext uri="{BB962C8B-B14F-4D97-AF65-F5344CB8AC3E}">
        <p14:creationId xmlns:p14="http://schemas.microsoft.com/office/powerpoint/2010/main" val="402712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1" name="Shape 1301"/>
          <p:cNvSpPr/>
          <p:nvPr/>
        </p:nvSpPr>
        <p:spPr>
          <a:xfrm>
            <a:off x="4020876" y="595591"/>
            <a:ext cx="4078040" cy="1110882"/>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9000">
                <a:solidFill>
                  <a:schemeClr val="accent1"/>
                </a:solidFill>
                <a:latin typeface="Helvetica Neue Bold Condensed"/>
                <a:ea typeface="Helvetica Neue Bold Condensed"/>
                <a:cs typeface="Helvetica Neue Bold Condensed"/>
                <a:sym typeface="Helvetica Neue Bold Condensed"/>
              </a:defRPr>
            </a:lvl1pPr>
          </a:lstStyle>
          <a:p>
            <a:r>
              <a:rPr sz="6750" dirty="0" smtClean="0"/>
              <a:t>Intuitivness</a:t>
            </a:r>
            <a:endParaRPr sz="6750" dirty="0"/>
          </a:p>
        </p:txBody>
      </p:sp>
      <p:sp>
        <p:nvSpPr>
          <p:cNvPr id="1302" name="Shape 1302"/>
          <p:cNvSpPr/>
          <p:nvPr/>
        </p:nvSpPr>
        <p:spPr>
          <a:xfrm>
            <a:off x="4955278" y="1915618"/>
            <a:ext cx="2188100" cy="1110882"/>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9000">
                <a:solidFill>
                  <a:schemeClr val="accent1"/>
                </a:solidFill>
                <a:latin typeface="Helvetica Neue Bold Condensed"/>
                <a:ea typeface="Helvetica Neue Bold Condensed"/>
                <a:cs typeface="Helvetica Neue Bold Condensed"/>
                <a:sym typeface="Helvetica Neue Bold Condensed"/>
              </a:defRPr>
            </a:lvl1pPr>
          </a:lstStyle>
          <a:p>
            <a:r>
              <a:rPr sz="6750" dirty="0" smtClean="0"/>
              <a:t>Speed</a:t>
            </a:r>
            <a:endParaRPr sz="6750" dirty="0"/>
          </a:p>
        </p:txBody>
      </p:sp>
      <p:sp>
        <p:nvSpPr>
          <p:cNvPr id="1303" name="Shape 1303"/>
          <p:cNvSpPr/>
          <p:nvPr/>
        </p:nvSpPr>
        <p:spPr>
          <a:xfrm>
            <a:off x="3153506" y="3162695"/>
            <a:ext cx="5855771" cy="1110882"/>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9000">
                <a:solidFill>
                  <a:schemeClr val="accent1"/>
                </a:solidFill>
                <a:latin typeface="Helvetica Neue Bold Condensed"/>
                <a:ea typeface="Helvetica Neue Bold Condensed"/>
                <a:cs typeface="Helvetica Neue Bold Condensed"/>
                <a:sym typeface="Helvetica Neue Bold Condensed"/>
              </a:defRPr>
            </a:lvl1pPr>
          </a:lstStyle>
          <a:p>
            <a:pPr algn="ctr"/>
            <a:r>
              <a:rPr sz="6750" dirty="0" smtClean="0"/>
              <a:t>Agility</a:t>
            </a:r>
            <a:r>
              <a:rPr lang="en-US" sz="6750" dirty="0" smtClean="0"/>
              <a:t>/Flexibility</a:t>
            </a:r>
            <a:endParaRPr lang="en-US" sz="6750" dirty="0"/>
          </a:p>
        </p:txBody>
      </p:sp>
      <p:sp>
        <p:nvSpPr>
          <p:cNvPr id="2" name="Rectangle 1"/>
          <p:cNvSpPr/>
          <p:nvPr/>
        </p:nvSpPr>
        <p:spPr>
          <a:xfrm>
            <a:off x="1098296" y="4892025"/>
            <a:ext cx="9966190" cy="1131079"/>
          </a:xfrm>
          <a:prstGeom prst="rect">
            <a:avLst/>
          </a:prstGeom>
        </p:spPr>
        <p:txBody>
          <a:bodyPr wrap="none">
            <a:spAutoFit/>
          </a:bodyPr>
          <a:lstStyle/>
          <a:p>
            <a:r>
              <a:rPr lang="en-US" sz="6750" smtClean="0">
                <a:solidFill>
                  <a:schemeClr val="accent1"/>
                </a:solidFill>
                <a:latin typeface="Helvetica Neue Bold Condensed"/>
                <a:ea typeface="Helvetica Neue Bold Condensed"/>
                <a:cs typeface="Helvetica Neue Bold Condensed"/>
                <a:sym typeface="Helvetica Neue Bold Condensed"/>
              </a:rPr>
              <a:t>= Great </a:t>
            </a:r>
            <a:r>
              <a:rPr lang="en-US" sz="6750" dirty="0">
                <a:solidFill>
                  <a:schemeClr val="accent1"/>
                </a:solidFill>
                <a:latin typeface="Helvetica Neue Bold Condensed"/>
                <a:ea typeface="Helvetica Neue Bold Condensed"/>
                <a:cs typeface="Helvetica Neue Bold Condensed"/>
                <a:sym typeface="Helvetica Neue Bold Condensed"/>
              </a:rPr>
              <a:t>for Integrating Data!</a:t>
            </a:r>
          </a:p>
        </p:txBody>
      </p:sp>
    </p:spTree>
    <p:extLst>
      <p:ext uri="{BB962C8B-B14F-4D97-AF65-F5344CB8AC3E}">
        <p14:creationId xmlns:p14="http://schemas.microsoft.com/office/powerpoint/2010/main" val="224567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1" grpId="0" animBg="1" advAuto="0"/>
      <p:bldP spid="1302" grpId="0" animBg="1" advAuto="0"/>
      <p:bldP spid="1303"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4953" y="369163"/>
            <a:ext cx="11286938" cy="749757"/>
          </a:xfrm>
          <a:prstGeom prst="rect">
            <a:avLst/>
          </a:prstGeom>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lang="en-CA" sz="440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Impact of Searching</a:t>
            </a:r>
            <a:r>
              <a:rPr lang="mr-IN" sz="440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a:t>
            </a:r>
            <a:r>
              <a:rPr lang="en-US" sz="440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a:t>
            </a:r>
            <a:endParaRPr kumimoji="0" lang="en-CA" sz="4400" b="0" i="0" u="none" strike="noStrike" kern="1200" cap="none" normalizeH="0" noProof="0" dirty="0" smtClean="0">
              <a:ln>
                <a:noFill/>
              </a:ln>
              <a:solidFill>
                <a:srgbClr val="00A1DE"/>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pic>
        <p:nvPicPr>
          <p:cNvPr id="5" name="Picture 4"/>
          <p:cNvPicPr>
            <a:picLocks noChangeAspect="1"/>
          </p:cNvPicPr>
          <p:nvPr/>
        </p:nvPicPr>
        <p:blipFill rotWithShape="1">
          <a:blip r:embed="rId3"/>
          <a:srcRect l="54303" r="17334"/>
          <a:stretch/>
        </p:blipFill>
        <p:spPr>
          <a:xfrm>
            <a:off x="0" y="1488252"/>
            <a:ext cx="1981201" cy="3937000"/>
          </a:xfrm>
          <a:prstGeom prst="rect">
            <a:avLst/>
          </a:prstGeom>
        </p:spPr>
      </p:pic>
      <p:pic>
        <p:nvPicPr>
          <p:cNvPr id="6" name="Picture 5"/>
          <p:cNvPicPr>
            <a:picLocks noChangeAspect="1"/>
          </p:cNvPicPr>
          <p:nvPr/>
        </p:nvPicPr>
        <p:blipFill rotWithShape="1">
          <a:blip r:embed="rId3"/>
          <a:srcRect l="18863" r="57622"/>
          <a:stretch/>
        </p:blipFill>
        <p:spPr>
          <a:xfrm>
            <a:off x="2050564" y="1488252"/>
            <a:ext cx="1642534" cy="3937000"/>
          </a:xfrm>
          <a:prstGeom prst="rect">
            <a:avLst/>
          </a:prstGeom>
        </p:spPr>
      </p:pic>
      <p:pic>
        <p:nvPicPr>
          <p:cNvPr id="7" name="Picture 6"/>
          <p:cNvPicPr>
            <a:picLocks noChangeAspect="1"/>
          </p:cNvPicPr>
          <p:nvPr/>
        </p:nvPicPr>
        <p:blipFill rotWithShape="1">
          <a:blip r:embed="rId3"/>
          <a:srcRect l="18863" r="57622"/>
          <a:stretch/>
        </p:blipFill>
        <p:spPr>
          <a:xfrm>
            <a:off x="3630257" y="1488252"/>
            <a:ext cx="1642534" cy="3937000"/>
          </a:xfrm>
          <a:prstGeom prst="rect">
            <a:avLst/>
          </a:prstGeom>
        </p:spPr>
      </p:pic>
      <p:pic>
        <p:nvPicPr>
          <p:cNvPr id="8" name="Picture 7"/>
          <p:cNvPicPr>
            <a:picLocks noChangeAspect="1"/>
          </p:cNvPicPr>
          <p:nvPr/>
        </p:nvPicPr>
        <p:blipFill rotWithShape="1">
          <a:blip r:embed="rId3"/>
          <a:srcRect l="54303" r="17334"/>
          <a:stretch/>
        </p:blipFill>
        <p:spPr>
          <a:xfrm>
            <a:off x="4871283" y="1488252"/>
            <a:ext cx="1981201" cy="3937000"/>
          </a:xfrm>
          <a:prstGeom prst="rect">
            <a:avLst/>
          </a:prstGeom>
        </p:spPr>
      </p:pic>
      <p:pic>
        <p:nvPicPr>
          <p:cNvPr id="9" name="Picture 8"/>
          <p:cNvPicPr>
            <a:picLocks noChangeAspect="1"/>
          </p:cNvPicPr>
          <p:nvPr/>
        </p:nvPicPr>
        <p:blipFill>
          <a:blip r:embed="rId4"/>
          <a:stretch>
            <a:fillRect/>
          </a:stretch>
        </p:blipFill>
        <p:spPr>
          <a:xfrm>
            <a:off x="7686101" y="1118920"/>
            <a:ext cx="4834467" cy="4834467"/>
          </a:xfrm>
          <a:prstGeom prst="rect">
            <a:avLst/>
          </a:prstGeom>
        </p:spPr>
      </p:pic>
      <p:sp>
        <p:nvSpPr>
          <p:cNvPr id="11" name="Rectangle 10"/>
          <p:cNvSpPr/>
          <p:nvPr/>
        </p:nvSpPr>
        <p:spPr>
          <a:xfrm>
            <a:off x="7708984" y="318004"/>
            <a:ext cx="4572000" cy="1246495"/>
          </a:xfrm>
          <a:prstGeom prst="rect">
            <a:avLst/>
          </a:prstGeom>
        </p:spPr>
        <p:txBody>
          <a:bodyPr>
            <a:spAutoFit/>
          </a:bodyPr>
          <a:lstStyle/>
          <a:p>
            <a:r>
              <a:rPr lang="en-US" sz="1600" dirty="0"/>
              <a:t>Employees spend </a:t>
            </a:r>
            <a:r>
              <a:rPr lang="en-US" sz="1600" dirty="0" smtClean="0"/>
              <a:t>nearly 2 </a:t>
            </a:r>
            <a:r>
              <a:rPr lang="en-US" sz="1600" dirty="0"/>
              <a:t>hours every </a:t>
            </a:r>
            <a:r>
              <a:rPr lang="en-US" sz="1600" dirty="0" smtClean="0"/>
              <a:t>day</a:t>
            </a:r>
            <a:br>
              <a:rPr lang="en-US" sz="1600" dirty="0" smtClean="0"/>
            </a:br>
            <a:r>
              <a:rPr lang="en-US" sz="1600" dirty="0" smtClean="0"/>
              <a:t>searching </a:t>
            </a:r>
            <a:r>
              <a:rPr lang="en-US" sz="1600" dirty="0"/>
              <a:t>and gathering information</a:t>
            </a:r>
            <a:r>
              <a:rPr lang="en-US" sz="1600" dirty="0" smtClean="0"/>
              <a:t>.</a:t>
            </a:r>
          </a:p>
          <a:p>
            <a:r>
              <a:rPr lang="en-US" sz="1600" dirty="0" smtClean="0"/>
              <a:t>9 </a:t>
            </a:r>
            <a:r>
              <a:rPr lang="en-US" sz="1600" dirty="0"/>
              <a:t>hours per week, on </a:t>
            </a:r>
            <a:r>
              <a:rPr lang="en-US" sz="1600" dirty="0" smtClean="0"/>
              <a:t>average.</a:t>
            </a:r>
          </a:p>
          <a:p>
            <a:endParaRPr lang="en-US" sz="1600" dirty="0" smtClean="0"/>
          </a:p>
          <a:p>
            <a:r>
              <a:rPr lang="en-US" sz="1100" dirty="0" smtClean="0">
                <a:hlinkClick r:id="rId5"/>
              </a:rPr>
              <a:t>Source</a:t>
            </a:r>
            <a:r>
              <a:rPr lang="en-US" sz="1100" dirty="0">
                <a:hlinkClick r:id="rId5"/>
              </a:rPr>
              <a:t>: </a:t>
            </a:r>
            <a:r>
              <a:rPr lang="en-US" sz="1100" dirty="0" smtClean="0">
                <a:hlinkClick r:id="rId5"/>
              </a:rPr>
              <a:t>McKinsey: Time </a:t>
            </a:r>
            <a:r>
              <a:rPr lang="en-US" sz="1100" dirty="0">
                <a:hlinkClick r:id="rId5"/>
              </a:rPr>
              <a:t>Searching for </a:t>
            </a:r>
            <a:r>
              <a:rPr lang="en-US" sz="1100" dirty="0" smtClean="0">
                <a:hlinkClick r:id="rId5"/>
              </a:rPr>
              <a:t>Information</a:t>
            </a:r>
            <a:endParaRPr lang="en-US" sz="1100" dirty="0"/>
          </a:p>
        </p:txBody>
      </p:sp>
      <p:sp>
        <p:nvSpPr>
          <p:cNvPr id="12" name="TextBox 11"/>
          <p:cNvSpPr txBox="1"/>
          <p:nvPr/>
        </p:nvSpPr>
        <p:spPr>
          <a:xfrm>
            <a:off x="6141" y="5222516"/>
            <a:ext cx="7009669" cy="646331"/>
          </a:xfrm>
          <a:prstGeom prst="rect">
            <a:avLst/>
          </a:prstGeom>
          <a:noFill/>
        </p:spPr>
        <p:txBody>
          <a:bodyPr wrap="square" rtlCol="0">
            <a:spAutoFit/>
          </a:bodyPr>
          <a:lstStyle/>
          <a:p>
            <a:pPr algn="ctr"/>
            <a:r>
              <a:rPr lang="en-US" sz="3600" dirty="0" smtClean="0"/>
              <a:t>For every four people working</a:t>
            </a:r>
            <a:endParaRPr lang="en-US" sz="3600" dirty="0"/>
          </a:p>
        </p:txBody>
      </p:sp>
      <p:sp>
        <p:nvSpPr>
          <p:cNvPr id="13" name="TextBox 12"/>
          <p:cNvSpPr txBox="1"/>
          <p:nvPr/>
        </p:nvSpPr>
        <p:spPr>
          <a:xfrm>
            <a:off x="7215384" y="5222516"/>
            <a:ext cx="5861884" cy="646331"/>
          </a:xfrm>
          <a:prstGeom prst="rect">
            <a:avLst/>
          </a:prstGeom>
          <a:noFill/>
        </p:spPr>
        <p:txBody>
          <a:bodyPr wrap="square" rtlCol="0">
            <a:spAutoFit/>
          </a:bodyPr>
          <a:lstStyle/>
          <a:p>
            <a:pPr algn="ctr"/>
            <a:r>
              <a:rPr lang="en-US" sz="3600" dirty="0" smtClean="0"/>
              <a:t>One is searching..</a:t>
            </a:r>
            <a:endParaRPr lang="en-US" sz="3600" dirty="0"/>
          </a:p>
        </p:txBody>
      </p:sp>
      <p:pic>
        <p:nvPicPr>
          <p:cNvPr id="15" name="Picture 14"/>
          <p:cNvPicPr>
            <a:picLocks noChangeAspect="1"/>
          </p:cNvPicPr>
          <p:nvPr/>
        </p:nvPicPr>
        <p:blipFill>
          <a:blip r:embed="rId6"/>
          <a:stretch>
            <a:fillRect/>
          </a:stretch>
        </p:blipFill>
        <p:spPr>
          <a:xfrm>
            <a:off x="10474721" y="6299737"/>
            <a:ext cx="1792548" cy="558263"/>
          </a:xfrm>
          <a:prstGeom prst="rect">
            <a:avLst/>
          </a:prstGeom>
        </p:spPr>
      </p:pic>
    </p:spTree>
    <p:extLst>
      <p:ext uri="{BB962C8B-B14F-4D97-AF65-F5344CB8AC3E}">
        <p14:creationId xmlns:p14="http://schemas.microsoft.com/office/powerpoint/2010/main" val="20455937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5017" y="77408"/>
            <a:ext cx="7804548" cy="819575"/>
          </a:xfrm>
        </p:spPr>
        <p:txBody>
          <a:bodyPr/>
          <a:lstStyle/>
          <a:p>
            <a:r>
              <a:rPr lang="en-US" dirty="0" smtClean="0"/>
              <a:t>What Neo4j Has Solved</a:t>
            </a:r>
            <a:endParaRPr lang="en-US" dirty="0"/>
          </a:p>
        </p:txBody>
      </p:sp>
      <p:sp>
        <p:nvSpPr>
          <p:cNvPr id="3" name="Text Placeholder 2"/>
          <p:cNvSpPr>
            <a:spLocks noGrp="1"/>
          </p:cNvSpPr>
          <p:nvPr>
            <p:ph type="body" idx="1"/>
          </p:nvPr>
        </p:nvSpPr>
        <p:spPr>
          <a:xfrm>
            <a:off x="2280811" y="896983"/>
            <a:ext cx="7804548" cy="5799908"/>
          </a:xfrm>
        </p:spPr>
        <p:txBody>
          <a:bodyPr/>
          <a:lstStyle/>
          <a:p>
            <a:r>
              <a:rPr lang="en-US" dirty="0" smtClean="0"/>
              <a:t>Graph Model </a:t>
            </a:r>
            <a:r>
              <a:rPr lang="mr-IN" dirty="0" smtClean="0"/>
              <a:t>–</a:t>
            </a:r>
            <a:r>
              <a:rPr lang="en-US" dirty="0" smtClean="0"/>
              <a:t> but still ACID transactional compliance</a:t>
            </a:r>
          </a:p>
          <a:p>
            <a:r>
              <a:rPr lang="en-US" dirty="0" smtClean="0"/>
              <a:t>Graph Model </a:t>
            </a:r>
            <a:r>
              <a:rPr lang="mr-IN" dirty="0" smtClean="0"/>
              <a:t>–</a:t>
            </a:r>
            <a:r>
              <a:rPr lang="en-US" dirty="0" smtClean="0"/>
              <a:t> but still performant and scalable</a:t>
            </a:r>
          </a:p>
          <a:p>
            <a:r>
              <a:rPr lang="en-US" dirty="0" smtClean="0"/>
              <a:t>Graph Model </a:t>
            </a:r>
            <a:r>
              <a:rPr lang="mr-IN" dirty="0" smtClean="0"/>
              <a:t>–</a:t>
            </a:r>
            <a:r>
              <a:rPr lang="en-US" dirty="0" smtClean="0"/>
              <a:t> but offers security down to the property level</a:t>
            </a:r>
          </a:p>
          <a:p>
            <a:r>
              <a:rPr lang="en-US" dirty="0" smtClean="0"/>
              <a:t>Graph Model </a:t>
            </a:r>
            <a:r>
              <a:rPr lang="mr-IN" dirty="0" smtClean="0"/>
              <a:t>–</a:t>
            </a:r>
            <a:r>
              <a:rPr lang="en-US" dirty="0" smtClean="0"/>
              <a:t> flexible modelling, but able to query like a SQL database</a:t>
            </a:r>
          </a:p>
          <a:p>
            <a:r>
              <a:rPr lang="en-US" dirty="0"/>
              <a:t>Quick, flexible data integration</a:t>
            </a:r>
          </a:p>
          <a:p>
            <a:r>
              <a:rPr lang="en-US" dirty="0" smtClean="0"/>
              <a:t>Great query language </a:t>
            </a:r>
            <a:r>
              <a:rPr lang="mr-IN" dirty="0" smtClean="0"/>
              <a:t>–</a:t>
            </a:r>
            <a:r>
              <a:rPr lang="en-US" dirty="0" smtClean="0"/>
              <a:t> Cypher!</a:t>
            </a:r>
          </a:p>
        </p:txBody>
      </p:sp>
    </p:spTree>
    <p:extLst>
      <p:ext uri="{BB962C8B-B14F-4D97-AF65-F5344CB8AC3E}">
        <p14:creationId xmlns:p14="http://schemas.microsoft.com/office/powerpoint/2010/main" val="181940619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741" y="2924861"/>
            <a:ext cx="5419707" cy="3534445"/>
          </a:xfrm>
          <a:prstGeom prst="rect">
            <a:avLst/>
          </a:prstGeom>
        </p:spPr>
      </p:pic>
      <p:grpSp>
        <p:nvGrpSpPr>
          <p:cNvPr id="2285" name="Group 2285"/>
          <p:cNvGrpSpPr/>
          <p:nvPr/>
        </p:nvGrpSpPr>
        <p:grpSpPr>
          <a:xfrm>
            <a:off x="1831611" y="181079"/>
            <a:ext cx="1102667" cy="1685459"/>
            <a:chOff x="0" y="-2344"/>
            <a:chExt cx="1470222" cy="2247278"/>
          </a:xfrm>
        </p:grpSpPr>
        <p:sp>
          <p:nvSpPr>
            <p:cNvPr id="2281" name="Shape 2281"/>
            <p:cNvSpPr/>
            <p:nvPr/>
          </p:nvSpPr>
          <p:spPr>
            <a:xfrm>
              <a:off x="153209" y="-2344"/>
              <a:ext cx="1161942" cy="43473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2200" b="1">
                  <a:solidFill>
                    <a:srgbClr val="53585F"/>
                  </a:solidFill>
                  <a:latin typeface="Helvetica Neue"/>
                  <a:ea typeface="Helvetica Neue"/>
                  <a:cs typeface="Helvetica Neue"/>
                  <a:sym typeface="Helvetica Neue"/>
                </a:defRPr>
              </a:lvl1pPr>
            </a:lstStyle>
            <a:p>
              <a:r>
                <a:rPr sz="1650"/>
                <a:t>Product</a:t>
              </a:r>
            </a:p>
          </p:txBody>
        </p:sp>
        <p:grpSp>
          <p:nvGrpSpPr>
            <p:cNvPr id="2284" name="Group 2284"/>
            <p:cNvGrpSpPr/>
            <p:nvPr/>
          </p:nvGrpSpPr>
          <p:grpSpPr>
            <a:xfrm>
              <a:off x="0" y="543943"/>
              <a:ext cx="1470222" cy="1700991"/>
              <a:chOff x="0" y="33498"/>
              <a:chExt cx="1470221" cy="1700990"/>
            </a:xfrm>
          </p:grpSpPr>
          <p:pic>
            <p:nvPicPr>
              <p:cNvPr id="2282" name="noun_15531_cc.png"/>
              <p:cNvPicPr>
                <a:picLocks noChangeAspect="1"/>
              </p:cNvPicPr>
              <p:nvPr/>
            </p:nvPicPr>
            <p:blipFill>
              <a:blip r:embed="rId4">
                <a:extLst/>
              </a:blip>
              <a:srcRect l="12380" r="12380" b="12952"/>
              <a:stretch>
                <a:fillRect/>
              </a:stretch>
            </p:blipFill>
            <p:spPr>
              <a:xfrm>
                <a:off x="0" y="33498"/>
                <a:ext cx="1470222" cy="1700991"/>
              </a:xfrm>
              <a:prstGeom prst="rect">
                <a:avLst/>
              </a:prstGeom>
              <a:ln w="3175" cap="flat">
                <a:noFill/>
                <a:miter lim="400000"/>
              </a:ln>
              <a:effectLst/>
            </p:spPr>
          </p:pic>
          <p:sp>
            <p:nvSpPr>
              <p:cNvPr id="2283" name="Shape 2283"/>
              <p:cNvSpPr/>
              <p:nvPr/>
            </p:nvSpPr>
            <p:spPr>
              <a:xfrm>
                <a:off x="349867" y="294580"/>
                <a:ext cx="770591" cy="27808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defTabSz="825500">
                  <a:defRPr sz="1500" b="1">
                    <a:solidFill>
                      <a:srgbClr val="A6AAA9"/>
                    </a:solidFill>
                    <a:latin typeface="Helvetica"/>
                    <a:ea typeface="Helvetica"/>
                    <a:cs typeface="Helvetica"/>
                    <a:sym typeface="Helvetica"/>
                  </a:defRPr>
                </a:lvl1pPr>
              </a:lstStyle>
              <a:p>
                <a:r>
                  <a:rPr sz="1125"/>
                  <a:t>RDBMS</a:t>
                </a:r>
              </a:p>
            </p:txBody>
          </p:sp>
        </p:grpSp>
      </p:grpSp>
      <p:grpSp>
        <p:nvGrpSpPr>
          <p:cNvPr id="2290" name="Group 2290"/>
          <p:cNvGrpSpPr/>
          <p:nvPr/>
        </p:nvGrpSpPr>
        <p:grpSpPr>
          <a:xfrm>
            <a:off x="3532933" y="181079"/>
            <a:ext cx="1102667" cy="1685459"/>
            <a:chOff x="0" y="-2344"/>
            <a:chExt cx="1470222" cy="2247278"/>
          </a:xfrm>
        </p:grpSpPr>
        <p:sp>
          <p:nvSpPr>
            <p:cNvPr id="2286" name="Shape 2286"/>
            <p:cNvSpPr/>
            <p:nvPr/>
          </p:nvSpPr>
          <p:spPr>
            <a:xfrm>
              <a:off x="350047" y="-2344"/>
              <a:ext cx="765168" cy="43473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2200" b="1">
                  <a:solidFill>
                    <a:srgbClr val="53585F"/>
                  </a:solidFill>
                  <a:latin typeface="Helvetica Neue"/>
                  <a:ea typeface="Helvetica Neue"/>
                  <a:cs typeface="Helvetica Neue"/>
                  <a:sym typeface="Helvetica Neue"/>
                </a:defRPr>
              </a:lvl1pPr>
            </a:lstStyle>
            <a:p>
              <a:r>
                <a:rPr sz="1650"/>
                <a:t>CRM</a:t>
              </a:r>
            </a:p>
          </p:txBody>
        </p:sp>
        <p:grpSp>
          <p:nvGrpSpPr>
            <p:cNvPr id="2289" name="Group 2289"/>
            <p:cNvGrpSpPr/>
            <p:nvPr/>
          </p:nvGrpSpPr>
          <p:grpSpPr>
            <a:xfrm>
              <a:off x="0" y="543943"/>
              <a:ext cx="1470222" cy="1700991"/>
              <a:chOff x="0" y="33498"/>
              <a:chExt cx="1470221" cy="1700990"/>
            </a:xfrm>
          </p:grpSpPr>
          <p:pic>
            <p:nvPicPr>
              <p:cNvPr id="2287" name="noun_15531_cc.png"/>
              <p:cNvPicPr>
                <a:picLocks noChangeAspect="1"/>
              </p:cNvPicPr>
              <p:nvPr/>
            </p:nvPicPr>
            <p:blipFill>
              <a:blip r:embed="rId4">
                <a:extLst/>
              </a:blip>
              <a:srcRect l="12380" r="12380" b="12952"/>
              <a:stretch>
                <a:fillRect/>
              </a:stretch>
            </p:blipFill>
            <p:spPr>
              <a:xfrm>
                <a:off x="0" y="33498"/>
                <a:ext cx="1470222" cy="1700991"/>
              </a:xfrm>
              <a:prstGeom prst="rect">
                <a:avLst/>
              </a:prstGeom>
              <a:ln w="3175" cap="flat">
                <a:noFill/>
                <a:miter lim="400000"/>
              </a:ln>
              <a:effectLst/>
            </p:spPr>
          </p:pic>
          <p:sp>
            <p:nvSpPr>
              <p:cNvPr id="2288" name="Shape 2288"/>
              <p:cNvSpPr/>
              <p:nvPr/>
            </p:nvSpPr>
            <p:spPr>
              <a:xfrm>
                <a:off x="349867" y="294580"/>
                <a:ext cx="770591" cy="27808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defTabSz="825500">
                  <a:defRPr sz="1500" b="1">
                    <a:solidFill>
                      <a:srgbClr val="A6AAA9"/>
                    </a:solidFill>
                    <a:latin typeface="Helvetica"/>
                    <a:ea typeface="Helvetica"/>
                    <a:cs typeface="Helvetica"/>
                    <a:sym typeface="Helvetica"/>
                  </a:defRPr>
                </a:lvl1pPr>
              </a:lstStyle>
              <a:p>
                <a:r>
                  <a:rPr sz="1125"/>
                  <a:t>RDBMS</a:t>
                </a:r>
              </a:p>
            </p:txBody>
          </p:sp>
        </p:grpSp>
      </p:grpSp>
      <p:grpSp>
        <p:nvGrpSpPr>
          <p:cNvPr id="2295" name="Group 2295"/>
          <p:cNvGrpSpPr/>
          <p:nvPr/>
        </p:nvGrpSpPr>
        <p:grpSpPr>
          <a:xfrm>
            <a:off x="5234257" y="181079"/>
            <a:ext cx="1102667" cy="1685459"/>
            <a:chOff x="0" y="-2344"/>
            <a:chExt cx="1470222" cy="2247278"/>
          </a:xfrm>
        </p:grpSpPr>
        <p:sp>
          <p:nvSpPr>
            <p:cNvPr id="2291" name="Shape 2291"/>
            <p:cNvSpPr/>
            <p:nvPr/>
          </p:nvSpPr>
          <p:spPr>
            <a:xfrm>
              <a:off x="96491" y="-2344"/>
              <a:ext cx="1301638" cy="43473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2200" b="1">
                  <a:solidFill>
                    <a:srgbClr val="53585F"/>
                  </a:solidFill>
                  <a:latin typeface="Helvetica Neue"/>
                  <a:ea typeface="Helvetica Neue"/>
                  <a:cs typeface="Helvetica Neue"/>
                  <a:sym typeface="Helvetica Neue"/>
                </a:defRPr>
              </a:lvl1pPr>
            </a:lstStyle>
            <a:p>
              <a:r>
                <a:rPr lang="en-US" sz="1650" dirty="0" smtClean="0"/>
                <a:t>Financial</a:t>
              </a:r>
              <a:endParaRPr sz="1650" dirty="0"/>
            </a:p>
          </p:txBody>
        </p:sp>
        <p:grpSp>
          <p:nvGrpSpPr>
            <p:cNvPr id="2294" name="Group 2294"/>
            <p:cNvGrpSpPr/>
            <p:nvPr/>
          </p:nvGrpSpPr>
          <p:grpSpPr>
            <a:xfrm>
              <a:off x="0" y="543943"/>
              <a:ext cx="1470222" cy="1700991"/>
              <a:chOff x="0" y="33498"/>
              <a:chExt cx="1470221" cy="1700990"/>
            </a:xfrm>
          </p:grpSpPr>
          <p:pic>
            <p:nvPicPr>
              <p:cNvPr id="2292" name="noun_15531_cc.png"/>
              <p:cNvPicPr>
                <a:picLocks noChangeAspect="1"/>
              </p:cNvPicPr>
              <p:nvPr/>
            </p:nvPicPr>
            <p:blipFill>
              <a:blip r:embed="rId4">
                <a:extLst/>
              </a:blip>
              <a:srcRect l="12380" r="12380" b="12952"/>
              <a:stretch>
                <a:fillRect/>
              </a:stretch>
            </p:blipFill>
            <p:spPr>
              <a:xfrm>
                <a:off x="0" y="33498"/>
                <a:ext cx="1470222" cy="1700991"/>
              </a:xfrm>
              <a:prstGeom prst="rect">
                <a:avLst/>
              </a:prstGeom>
              <a:ln w="3175" cap="flat">
                <a:noFill/>
                <a:miter lim="400000"/>
              </a:ln>
              <a:effectLst/>
            </p:spPr>
          </p:pic>
          <p:sp>
            <p:nvSpPr>
              <p:cNvPr id="2293" name="Shape 2293"/>
              <p:cNvSpPr/>
              <p:nvPr/>
            </p:nvSpPr>
            <p:spPr>
              <a:xfrm>
                <a:off x="349867" y="294580"/>
                <a:ext cx="770591" cy="27808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defTabSz="825500">
                  <a:defRPr sz="1500" b="1">
                    <a:solidFill>
                      <a:srgbClr val="A6AAA9"/>
                    </a:solidFill>
                    <a:latin typeface="Helvetica"/>
                    <a:ea typeface="Helvetica"/>
                    <a:cs typeface="Helvetica"/>
                    <a:sym typeface="Helvetica"/>
                  </a:defRPr>
                </a:lvl1pPr>
              </a:lstStyle>
              <a:p>
                <a:r>
                  <a:rPr sz="1125"/>
                  <a:t>RDBMS</a:t>
                </a:r>
              </a:p>
            </p:txBody>
          </p:sp>
        </p:grpSp>
      </p:grpSp>
      <p:grpSp>
        <p:nvGrpSpPr>
          <p:cNvPr id="2300" name="Group 2300"/>
          <p:cNvGrpSpPr/>
          <p:nvPr/>
        </p:nvGrpSpPr>
        <p:grpSpPr>
          <a:xfrm>
            <a:off x="6998521" y="181079"/>
            <a:ext cx="1102667" cy="1685459"/>
            <a:chOff x="0" y="-2344"/>
            <a:chExt cx="1470222" cy="2247278"/>
          </a:xfrm>
        </p:grpSpPr>
        <p:sp>
          <p:nvSpPr>
            <p:cNvPr id="2296" name="Shape 2296"/>
            <p:cNvSpPr/>
            <p:nvPr/>
          </p:nvSpPr>
          <p:spPr>
            <a:xfrm>
              <a:off x="6104" y="-2344"/>
              <a:ext cx="1459802" cy="434734"/>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2200" b="1">
                  <a:solidFill>
                    <a:srgbClr val="53585F"/>
                  </a:solidFill>
                  <a:latin typeface="Helvetica Neue"/>
                  <a:ea typeface="Helvetica Neue"/>
                  <a:cs typeface="Helvetica Neue"/>
                  <a:sym typeface="Helvetica Neue"/>
                </a:defRPr>
              </a:lvl1pPr>
            </a:lstStyle>
            <a:p>
              <a:r>
                <a:rPr sz="1650" dirty="0"/>
                <a:t>Marketing</a:t>
              </a:r>
            </a:p>
          </p:txBody>
        </p:sp>
        <p:grpSp>
          <p:nvGrpSpPr>
            <p:cNvPr id="2299" name="Group 2299"/>
            <p:cNvGrpSpPr/>
            <p:nvPr/>
          </p:nvGrpSpPr>
          <p:grpSpPr>
            <a:xfrm>
              <a:off x="0" y="543943"/>
              <a:ext cx="1470222" cy="1700991"/>
              <a:chOff x="0" y="33498"/>
              <a:chExt cx="1470221" cy="1700990"/>
            </a:xfrm>
          </p:grpSpPr>
          <p:pic>
            <p:nvPicPr>
              <p:cNvPr id="2297" name="noun_15531_cc.png"/>
              <p:cNvPicPr>
                <a:picLocks noChangeAspect="1"/>
              </p:cNvPicPr>
              <p:nvPr/>
            </p:nvPicPr>
            <p:blipFill>
              <a:blip r:embed="rId4">
                <a:extLst/>
              </a:blip>
              <a:srcRect l="12380" r="12380" b="12952"/>
              <a:stretch>
                <a:fillRect/>
              </a:stretch>
            </p:blipFill>
            <p:spPr>
              <a:xfrm>
                <a:off x="0" y="33498"/>
                <a:ext cx="1470222" cy="1700991"/>
              </a:xfrm>
              <a:prstGeom prst="rect">
                <a:avLst/>
              </a:prstGeom>
              <a:ln w="3175" cap="flat">
                <a:noFill/>
                <a:miter lim="400000"/>
              </a:ln>
              <a:effectLst/>
            </p:spPr>
          </p:pic>
          <p:sp>
            <p:nvSpPr>
              <p:cNvPr id="2298" name="Shape 2298"/>
              <p:cNvSpPr/>
              <p:nvPr/>
            </p:nvSpPr>
            <p:spPr>
              <a:xfrm>
                <a:off x="349867" y="294580"/>
                <a:ext cx="770591" cy="27808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defTabSz="825500">
                  <a:defRPr sz="1500" b="1">
                    <a:solidFill>
                      <a:srgbClr val="A6AAA9"/>
                    </a:solidFill>
                    <a:latin typeface="Helvetica"/>
                    <a:ea typeface="Helvetica"/>
                    <a:cs typeface="Helvetica"/>
                    <a:sym typeface="Helvetica"/>
                  </a:defRPr>
                </a:lvl1pPr>
              </a:lstStyle>
              <a:p>
                <a:r>
                  <a:rPr sz="1125"/>
                  <a:t>RDBMS</a:t>
                </a:r>
              </a:p>
            </p:txBody>
          </p:sp>
        </p:grpSp>
      </p:grpSp>
      <p:grpSp>
        <p:nvGrpSpPr>
          <p:cNvPr id="2305" name="Group 2305"/>
          <p:cNvGrpSpPr/>
          <p:nvPr/>
        </p:nvGrpSpPr>
        <p:grpSpPr>
          <a:xfrm>
            <a:off x="8762785" y="181079"/>
            <a:ext cx="1579348" cy="1685459"/>
            <a:chOff x="0" y="-2344"/>
            <a:chExt cx="2105795" cy="2247278"/>
          </a:xfrm>
        </p:grpSpPr>
        <p:sp>
          <p:nvSpPr>
            <p:cNvPr id="2301" name="Shape 2301"/>
            <p:cNvSpPr/>
            <p:nvPr/>
          </p:nvSpPr>
          <p:spPr>
            <a:xfrm>
              <a:off x="76095" y="-2344"/>
              <a:ext cx="2029700" cy="43473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2200" b="1">
                  <a:solidFill>
                    <a:srgbClr val="53585F"/>
                  </a:solidFill>
                  <a:latin typeface="Helvetica Neue"/>
                  <a:ea typeface="Helvetica Neue"/>
                  <a:cs typeface="Helvetica Neue"/>
                  <a:sym typeface="Helvetica Neue"/>
                </a:defRPr>
              </a:lvl1pPr>
            </a:lstStyle>
            <a:p>
              <a:r>
                <a:rPr lang="en-US" sz="1650" dirty="0" smtClean="0"/>
                <a:t>Environmental</a:t>
              </a:r>
              <a:endParaRPr sz="1650" dirty="0"/>
            </a:p>
          </p:txBody>
        </p:sp>
        <p:grpSp>
          <p:nvGrpSpPr>
            <p:cNvPr id="2304" name="Group 2304"/>
            <p:cNvGrpSpPr/>
            <p:nvPr/>
          </p:nvGrpSpPr>
          <p:grpSpPr>
            <a:xfrm>
              <a:off x="0" y="543943"/>
              <a:ext cx="1470222" cy="1700991"/>
              <a:chOff x="0" y="33498"/>
              <a:chExt cx="1470221" cy="1700990"/>
            </a:xfrm>
          </p:grpSpPr>
          <p:pic>
            <p:nvPicPr>
              <p:cNvPr id="2302" name="noun_15531_cc.png"/>
              <p:cNvPicPr>
                <a:picLocks noChangeAspect="1"/>
              </p:cNvPicPr>
              <p:nvPr/>
            </p:nvPicPr>
            <p:blipFill>
              <a:blip r:embed="rId4">
                <a:extLst/>
              </a:blip>
              <a:srcRect l="12380" r="12380" b="12952"/>
              <a:stretch>
                <a:fillRect/>
              </a:stretch>
            </p:blipFill>
            <p:spPr>
              <a:xfrm>
                <a:off x="0" y="33498"/>
                <a:ext cx="1470222" cy="1700991"/>
              </a:xfrm>
              <a:prstGeom prst="rect">
                <a:avLst/>
              </a:prstGeom>
              <a:ln w="3175" cap="flat">
                <a:noFill/>
                <a:miter lim="400000"/>
              </a:ln>
              <a:effectLst/>
            </p:spPr>
          </p:pic>
          <p:sp>
            <p:nvSpPr>
              <p:cNvPr id="2303" name="Shape 2303"/>
              <p:cNvSpPr/>
              <p:nvPr/>
            </p:nvSpPr>
            <p:spPr>
              <a:xfrm>
                <a:off x="349867" y="294580"/>
                <a:ext cx="770591" cy="278085"/>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square" lIns="25400" tIns="25400" rIns="25400" bIns="25400" numCol="1" anchor="ctr">
                <a:noAutofit/>
              </a:bodyPr>
              <a:lstStyle>
                <a:lvl1pPr defTabSz="825500">
                  <a:defRPr sz="1500" b="1">
                    <a:solidFill>
                      <a:srgbClr val="A6AAA9"/>
                    </a:solidFill>
                    <a:latin typeface="Helvetica"/>
                    <a:ea typeface="Helvetica"/>
                    <a:cs typeface="Helvetica"/>
                    <a:sym typeface="Helvetica"/>
                  </a:defRPr>
                </a:lvl1pPr>
              </a:lstStyle>
              <a:p>
                <a:r>
                  <a:rPr sz="1125"/>
                  <a:t>RDBMS</a:t>
                </a:r>
              </a:p>
            </p:txBody>
          </p:sp>
        </p:grpSp>
      </p:grpSp>
      <p:sp>
        <p:nvSpPr>
          <p:cNvPr id="2307" name="Shape 2307"/>
          <p:cNvSpPr/>
          <p:nvPr/>
        </p:nvSpPr>
        <p:spPr>
          <a:xfrm>
            <a:off x="2562413" y="1760085"/>
            <a:ext cx="1890415" cy="1188454"/>
          </a:xfrm>
          <a:prstGeom prst="line">
            <a:avLst/>
          </a:prstGeom>
          <a:noFill/>
          <a:ln w="38100" cap="flat">
            <a:solidFill>
              <a:srgbClr val="000000"/>
            </a:solidFill>
            <a:prstDash val="solid"/>
            <a:miter lim="400000"/>
            <a:tailEnd type="triangle" w="med" len="med"/>
          </a:ln>
          <a:effectLst/>
        </p:spPr>
        <p:txBody>
          <a:bodyPr wrap="square" lIns="35719" tIns="35719" rIns="35719" bIns="35719" numCol="1" anchor="ctr">
            <a:noAutofit/>
          </a:bodyPr>
          <a:lstStyle/>
          <a:p>
            <a:pPr>
              <a:defRPr sz="2000"/>
            </a:pPr>
            <a:endParaRPr sz="1500"/>
          </a:p>
        </p:txBody>
      </p:sp>
      <p:sp>
        <p:nvSpPr>
          <p:cNvPr id="2308" name="Shape 2308"/>
          <p:cNvSpPr/>
          <p:nvPr/>
        </p:nvSpPr>
        <p:spPr>
          <a:xfrm>
            <a:off x="4084266" y="1847392"/>
            <a:ext cx="731062" cy="731062"/>
          </a:xfrm>
          <a:prstGeom prst="line">
            <a:avLst/>
          </a:prstGeom>
          <a:noFill/>
          <a:ln w="38100" cap="flat">
            <a:solidFill>
              <a:srgbClr val="000000"/>
            </a:solidFill>
            <a:prstDash val="solid"/>
            <a:miter lim="400000"/>
            <a:tailEnd type="triangle" w="med" len="med"/>
          </a:ln>
          <a:effectLst/>
        </p:spPr>
        <p:txBody>
          <a:bodyPr wrap="square" lIns="35719" tIns="35719" rIns="35719" bIns="35719" numCol="1" anchor="ctr">
            <a:noAutofit/>
          </a:bodyPr>
          <a:lstStyle/>
          <a:p>
            <a:pPr>
              <a:defRPr sz="2000"/>
            </a:pPr>
            <a:endParaRPr sz="1500"/>
          </a:p>
        </p:txBody>
      </p:sp>
      <p:sp>
        <p:nvSpPr>
          <p:cNvPr id="2309" name="Shape 2309"/>
          <p:cNvSpPr/>
          <p:nvPr/>
        </p:nvSpPr>
        <p:spPr>
          <a:xfrm>
            <a:off x="5785590" y="1847392"/>
            <a:ext cx="1" cy="815638"/>
          </a:xfrm>
          <a:prstGeom prst="line">
            <a:avLst/>
          </a:prstGeom>
          <a:noFill/>
          <a:ln w="38100" cap="flat">
            <a:solidFill>
              <a:srgbClr val="000000"/>
            </a:solidFill>
            <a:prstDash val="solid"/>
            <a:miter lim="400000"/>
            <a:tailEnd type="triangle" w="med" len="med"/>
          </a:ln>
          <a:effectLst/>
        </p:spPr>
        <p:txBody>
          <a:bodyPr wrap="square" lIns="35719" tIns="35719" rIns="35719" bIns="35719" numCol="1" anchor="ctr">
            <a:noAutofit/>
          </a:bodyPr>
          <a:lstStyle/>
          <a:p>
            <a:pPr>
              <a:defRPr sz="2000"/>
            </a:pPr>
            <a:endParaRPr sz="1500"/>
          </a:p>
        </p:txBody>
      </p:sp>
      <p:sp>
        <p:nvSpPr>
          <p:cNvPr id="2310" name="Shape 2310"/>
          <p:cNvSpPr/>
          <p:nvPr/>
        </p:nvSpPr>
        <p:spPr>
          <a:xfrm flipH="1">
            <a:off x="7014081" y="1847392"/>
            <a:ext cx="535775" cy="840467"/>
          </a:xfrm>
          <a:prstGeom prst="line">
            <a:avLst/>
          </a:prstGeom>
          <a:noFill/>
          <a:ln w="38100" cap="flat">
            <a:solidFill>
              <a:srgbClr val="000000"/>
            </a:solidFill>
            <a:prstDash val="solid"/>
            <a:miter lim="400000"/>
            <a:tailEnd type="triangle" w="med" len="med"/>
          </a:ln>
          <a:effectLst/>
        </p:spPr>
        <p:txBody>
          <a:bodyPr wrap="square" lIns="35719" tIns="35719" rIns="35719" bIns="35719" numCol="1" anchor="ctr">
            <a:noAutofit/>
          </a:bodyPr>
          <a:lstStyle/>
          <a:p>
            <a:pPr>
              <a:defRPr sz="2000"/>
            </a:pPr>
            <a:endParaRPr sz="1500"/>
          </a:p>
        </p:txBody>
      </p:sp>
      <p:sp>
        <p:nvSpPr>
          <p:cNvPr id="2311" name="Shape 2311"/>
          <p:cNvSpPr/>
          <p:nvPr/>
        </p:nvSpPr>
        <p:spPr>
          <a:xfrm flipH="1">
            <a:off x="7643038" y="1839284"/>
            <a:ext cx="1629761" cy="967720"/>
          </a:xfrm>
          <a:prstGeom prst="line">
            <a:avLst/>
          </a:prstGeom>
          <a:noFill/>
          <a:ln w="38100" cap="flat">
            <a:solidFill>
              <a:srgbClr val="000000"/>
            </a:solidFill>
            <a:prstDash val="solid"/>
            <a:miter lim="400000"/>
            <a:tailEnd type="triangle" w="med" len="med"/>
          </a:ln>
          <a:effectLst/>
        </p:spPr>
        <p:txBody>
          <a:bodyPr wrap="square" lIns="35719" tIns="35719" rIns="35719" bIns="35719" numCol="1" anchor="ctr">
            <a:noAutofit/>
          </a:bodyPr>
          <a:lstStyle/>
          <a:p>
            <a:pPr>
              <a:defRPr sz="2000"/>
            </a:pPr>
            <a:endParaRPr sz="1500"/>
          </a:p>
        </p:txBody>
      </p:sp>
      <p:sp>
        <p:nvSpPr>
          <p:cNvPr id="2313" name="Shape 2313"/>
          <p:cNvSpPr/>
          <p:nvPr/>
        </p:nvSpPr>
        <p:spPr>
          <a:xfrm>
            <a:off x="-4178447" y="7327657"/>
            <a:ext cx="2072683" cy="279885"/>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p>
            <a:r>
              <a:rPr sz="1350"/>
              <a:t>Limits ability to relate data</a:t>
            </a:r>
          </a:p>
        </p:txBody>
      </p:sp>
      <p:pic>
        <p:nvPicPr>
          <p:cNvPr id="2314" name="pasted-image.png"/>
          <p:cNvPicPr>
            <a:picLocks noChangeAspect="1"/>
          </p:cNvPicPr>
          <p:nvPr/>
        </p:nvPicPr>
        <p:blipFill>
          <a:blip r:embed="rId5">
            <a:extLst/>
          </a:blip>
          <a:stretch>
            <a:fillRect/>
          </a:stretch>
        </p:blipFill>
        <p:spPr>
          <a:xfrm>
            <a:off x="545945" y="5334393"/>
            <a:ext cx="2046686" cy="909638"/>
          </a:xfrm>
          <a:prstGeom prst="rect">
            <a:avLst/>
          </a:prstGeom>
          <a:ln w="3175">
            <a:miter lim="400000"/>
          </a:ln>
        </p:spPr>
      </p:pic>
      <p:sp>
        <p:nvSpPr>
          <p:cNvPr id="2315" name="Shape 2315"/>
          <p:cNvSpPr/>
          <p:nvPr/>
        </p:nvSpPr>
        <p:spPr>
          <a:xfrm>
            <a:off x="250121" y="3412901"/>
            <a:ext cx="3687781" cy="1457130"/>
          </a:xfrm>
          <a:prstGeom prst="rect">
            <a:avLst/>
          </a:prstGeom>
          <a:ln w="3175">
            <a:miter lim="400000"/>
          </a:ln>
          <a:extLst>
            <a:ext uri="{C572A759-6A51-4108-AA02-DFA0A04FC94B}">
              <ma14:wrappingTextBoxFlag xmlns:ma14="http://schemas.microsoft.com/office/mac/drawingml/2011/main" val="1"/>
            </a:ext>
          </a:extLst>
        </p:spPr>
        <p:txBody>
          <a:bodyPr wrap="square" lIns="35719" tIns="35719" rIns="35719" bIns="35719" anchor="ctr">
            <a:spAutoFit/>
          </a:bodyPr>
          <a:lstStyle>
            <a:lvl1pPr>
              <a:defRPr sz="6000">
                <a:solidFill>
                  <a:schemeClr val="accent5"/>
                </a:solidFill>
                <a:latin typeface="Helvetica Neue Bold Condensed"/>
                <a:ea typeface="Helvetica Neue Bold Condensed"/>
                <a:cs typeface="Helvetica Neue Bold Condensed"/>
                <a:sym typeface="Helvetica Neue Bold Condensed"/>
              </a:defRPr>
            </a:lvl1pPr>
          </a:lstStyle>
          <a:p>
            <a:r>
              <a:rPr lang="en-US" sz="4500" smtClean="0"/>
              <a:t>Data Integration</a:t>
            </a:r>
            <a:endParaRPr sz="4500" dirty="0"/>
          </a:p>
        </p:txBody>
      </p:sp>
      <p:sp>
        <p:nvSpPr>
          <p:cNvPr id="2" name="TextBox 1"/>
          <p:cNvSpPr txBox="1"/>
          <p:nvPr/>
        </p:nvSpPr>
        <p:spPr>
          <a:xfrm>
            <a:off x="92115" y="672004"/>
            <a:ext cx="1477173" cy="646331"/>
          </a:xfrm>
          <a:prstGeom prst="rect">
            <a:avLst/>
          </a:prstGeom>
          <a:noFill/>
        </p:spPr>
        <p:txBody>
          <a:bodyPr wrap="square" rtlCol="0">
            <a:spAutoFit/>
          </a:bodyPr>
          <a:lstStyle/>
          <a:p>
            <a:r>
              <a:rPr lang="en-US" smtClean="0"/>
              <a:t>Enterprise Sources</a:t>
            </a:r>
            <a:endParaRPr lang="en-US"/>
          </a:p>
        </p:txBody>
      </p:sp>
      <p:pic>
        <p:nvPicPr>
          <p:cNvPr id="4" name="Picture 3"/>
          <p:cNvPicPr>
            <a:picLocks noChangeAspect="1"/>
          </p:cNvPicPr>
          <p:nvPr/>
        </p:nvPicPr>
        <p:blipFill>
          <a:blip r:embed="rId6"/>
          <a:stretch>
            <a:fillRect/>
          </a:stretch>
        </p:blipFill>
        <p:spPr>
          <a:xfrm>
            <a:off x="10447081" y="2312697"/>
            <a:ext cx="1100204" cy="1100204"/>
          </a:xfrm>
          <a:prstGeom prst="rect">
            <a:avLst/>
          </a:prstGeom>
        </p:spPr>
      </p:pic>
      <p:sp>
        <p:nvSpPr>
          <p:cNvPr id="40" name="Shape 2301"/>
          <p:cNvSpPr/>
          <p:nvPr/>
        </p:nvSpPr>
        <p:spPr>
          <a:xfrm>
            <a:off x="9991587" y="1886872"/>
            <a:ext cx="2011193" cy="32605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2200" b="1">
                <a:solidFill>
                  <a:srgbClr val="53585F"/>
                </a:solidFill>
                <a:latin typeface="Helvetica Neue"/>
                <a:ea typeface="Helvetica Neue"/>
                <a:cs typeface="Helvetica Neue"/>
                <a:sym typeface="Helvetica Neue"/>
              </a:defRPr>
            </a:lvl1pPr>
          </a:lstStyle>
          <a:p>
            <a:r>
              <a:rPr lang="en-US" sz="1650" smtClean="0"/>
              <a:t>File Based Sources</a:t>
            </a:r>
            <a:endParaRPr sz="1650" dirty="0"/>
          </a:p>
        </p:txBody>
      </p:sp>
      <p:sp>
        <p:nvSpPr>
          <p:cNvPr id="47" name="Shape 2311"/>
          <p:cNvSpPr/>
          <p:nvPr/>
        </p:nvSpPr>
        <p:spPr>
          <a:xfrm flipH="1">
            <a:off x="8464731" y="2762421"/>
            <a:ext cx="1870656" cy="650480"/>
          </a:xfrm>
          <a:prstGeom prst="line">
            <a:avLst/>
          </a:prstGeom>
          <a:noFill/>
          <a:ln w="38100" cap="flat">
            <a:solidFill>
              <a:srgbClr val="000000"/>
            </a:solidFill>
            <a:prstDash val="solid"/>
            <a:miter lim="400000"/>
            <a:tailEnd type="triangle" w="med" len="med"/>
          </a:ln>
          <a:effectLst/>
        </p:spPr>
        <p:txBody>
          <a:bodyPr wrap="square" lIns="35719" tIns="35719" rIns="35719" bIns="35719" numCol="1" anchor="ctr">
            <a:noAutofit/>
          </a:bodyPr>
          <a:lstStyle/>
          <a:p>
            <a:pPr>
              <a:defRPr sz="2000"/>
            </a:pPr>
            <a:endParaRPr sz="1500"/>
          </a:p>
        </p:txBody>
      </p:sp>
      <p:pic>
        <p:nvPicPr>
          <p:cNvPr id="5" name="Picture 4"/>
          <p:cNvPicPr>
            <a:picLocks noChangeAspect="1"/>
          </p:cNvPicPr>
          <p:nvPr/>
        </p:nvPicPr>
        <p:blipFill>
          <a:blip r:embed="rId7"/>
          <a:stretch>
            <a:fillRect/>
          </a:stretch>
        </p:blipFill>
        <p:spPr>
          <a:xfrm>
            <a:off x="10494649" y="3600256"/>
            <a:ext cx="1082419" cy="1082419"/>
          </a:xfrm>
          <a:prstGeom prst="rect">
            <a:avLst/>
          </a:prstGeom>
        </p:spPr>
      </p:pic>
      <p:sp>
        <p:nvSpPr>
          <p:cNvPr id="49" name="Shape 2311"/>
          <p:cNvSpPr/>
          <p:nvPr/>
        </p:nvSpPr>
        <p:spPr>
          <a:xfrm flipH="1">
            <a:off x="8544090" y="3827314"/>
            <a:ext cx="1870656" cy="650480"/>
          </a:xfrm>
          <a:prstGeom prst="line">
            <a:avLst/>
          </a:prstGeom>
          <a:noFill/>
          <a:ln w="38100" cap="flat">
            <a:solidFill>
              <a:srgbClr val="000000"/>
            </a:solidFill>
            <a:prstDash val="solid"/>
            <a:miter lim="400000"/>
            <a:tailEnd type="triangle" w="med" len="med"/>
          </a:ln>
          <a:effectLst/>
        </p:spPr>
        <p:txBody>
          <a:bodyPr wrap="square" lIns="35719" tIns="35719" rIns="35719" bIns="35719" numCol="1" anchor="ctr">
            <a:noAutofit/>
          </a:bodyPr>
          <a:lstStyle/>
          <a:p>
            <a:pPr>
              <a:defRPr sz="2000"/>
            </a:pPr>
            <a:endParaRPr sz="1500"/>
          </a:p>
        </p:txBody>
      </p:sp>
      <p:pic>
        <p:nvPicPr>
          <p:cNvPr id="7" name="Picture 6"/>
          <p:cNvPicPr>
            <a:picLocks noChangeAspect="1"/>
          </p:cNvPicPr>
          <p:nvPr/>
        </p:nvPicPr>
        <p:blipFill>
          <a:blip r:embed="rId8"/>
          <a:stretch>
            <a:fillRect/>
          </a:stretch>
        </p:blipFill>
        <p:spPr>
          <a:xfrm>
            <a:off x="10559325" y="5280340"/>
            <a:ext cx="1017743" cy="1017743"/>
          </a:xfrm>
          <a:prstGeom prst="rect">
            <a:avLst/>
          </a:prstGeom>
        </p:spPr>
      </p:pic>
      <p:sp>
        <p:nvSpPr>
          <p:cNvPr id="52" name="Shape 2301"/>
          <p:cNvSpPr/>
          <p:nvPr/>
        </p:nvSpPr>
        <p:spPr>
          <a:xfrm>
            <a:off x="9852573" y="4892207"/>
            <a:ext cx="2209131" cy="326051"/>
          </a:xfrm>
          <a:prstGeom prst="rect">
            <a:avLst/>
          </a:prstGeom>
          <a:noFill/>
          <a:ln w="3175" cap="flat">
            <a:noFill/>
            <a:miter lim="400000"/>
          </a:ln>
          <a:effectLst/>
          <a:extLst>
            <a:ext uri="{C572A759-6A51-4108-AA02-DFA0A04FC94B}">
              <ma14:wrappingTextBoxFlag xmlns:ma14="http://schemas.microsoft.com/office/mac/drawingml/2011/main" val="1"/>
            </a:ext>
          </a:extLst>
        </p:spPr>
        <p:txBody>
          <a:bodyPr wrap="none" lIns="35719" tIns="35719" rIns="35719" bIns="35719" numCol="1" anchor="ctr">
            <a:spAutoFit/>
          </a:bodyPr>
          <a:lstStyle>
            <a:lvl1pPr>
              <a:defRPr sz="2200" b="1">
                <a:solidFill>
                  <a:srgbClr val="53585F"/>
                </a:solidFill>
                <a:latin typeface="Helvetica Neue"/>
                <a:ea typeface="Helvetica Neue"/>
                <a:cs typeface="Helvetica Neue"/>
                <a:sym typeface="Helvetica Neue"/>
              </a:defRPr>
            </a:lvl1pPr>
          </a:lstStyle>
          <a:p>
            <a:r>
              <a:rPr lang="en-US" sz="1650" smtClean="0"/>
              <a:t>Web Service Sources</a:t>
            </a:r>
            <a:endParaRPr sz="1650" dirty="0"/>
          </a:p>
        </p:txBody>
      </p:sp>
      <p:sp>
        <p:nvSpPr>
          <p:cNvPr id="53" name="Shape 2311"/>
          <p:cNvSpPr/>
          <p:nvPr/>
        </p:nvSpPr>
        <p:spPr>
          <a:xfrm flipH="1" flipV="1">
            <a:off x="8691154" y="5497115"/>
            <a:ext cx="1723592" cy="333516"/>
          </a:xfrm>
          <a:prstGeom prst="line">
            <a:avLst/>
          </a:prstGeom>
          <a:noFill/>
          <a:ln w="38100" cap="flat">
            <a:solidFill>
              <a:srgbClr val="000000"/>
            </a:solidFill>
            <a:prstDash val="solid"/>
            <a:miter lim="400000"/>
            <a:tailEnd type="triangle" w="med" len="med"/>
          </a:ln>
          <a:effectLst/>
        </p:spPr>
        <p:txBody>
          <a:bodyPr wrap="square" lIns="35719" tIns="35719" rIns="35719" bIns="35719" numCol="1" anchor="ctr">
            <a:noAutofit/>
          </a:bodyPr>
          <a:lstStyle/>
          <a:p>
            <a:pPr>
              <a:defRPr sz="2000"/>
            </a:pPr>
            <a:endParaRPr sz="1500"/>
          </a:p>
        </p:txBody>
      </p:sp>
    </p:spTree>
    <p:extLst>
      <p:ext uri="{BB962C8B-B14F-4D97-AF65-F5344CB8AC3E}">
        <p14:creationId xmlns:p14="http://schemas.microsoft.com/office/powerpoint/2010/main" val="92683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85"/>
                                        </p:tgtEl>
                                        <p:attrNameLst>
                                          <p:attrName>style.visibility</p:attrName>
                                        </p:attrNameLst>
                                      </p:cBhvr>
                                      <p:to>
                                        <p:strVal val="visible"/>
                                      </p:to>
                                    </p:set>
                                    <p:animEffect transition="in" filter="fade">
                                      <p:cBhvr>
                                        <p:cTn id="7" dur="500"/>
                                        <p:tgtEl>
                                          <p:spTgt spid="22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90"/>
                                        </p:tgtEl>
                                        <p:attrNameLst>
                                          <p:attrName>style.visibility</p:attrName>
                                        </p:attrNameLst>
                                      </p:cBhvr>
                                      <p:to>
                                        <p:strVal val="visible"/>
                                      </p:to>
                                    </p:set>
                                    <p:animEffect transition="in" filter="fade">
                                      <p:cBhvr>
                                        <p:cTn id="12" dur="500"/>
                                        <p:tgtEl>
                                          <p:spTgt spid="22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95"/>
                                        </p:tgtEl>
                                        <p:attrNameLst>
                                          <p:attrName>style.visibility</p:attrName>
                                        </p:attrNameLst>
                                      </p:cBhvr>
                                      <p:to>
                                        <p:strVal val="visible"/>
                                      </p:to>
                                    </p:set>
                                    <p:animEffect transition="in" filter="fade">
                                      <p:cBhvr>
                                        <p:cTn id="17" dur="500"/>
                                        <p:tgtEl>
                                          <p:spTgt spid="229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00"/>
                                        </p:tgtEl>
                                        <p:attrNameLst>
                                          <p:attrName>style.visibility</p:attrName>
                                        </p:attrNameLst>
                                      </p:cBhvr>
                                      <p:to>
                                        <p:strVal val="visible"/>
                                      </p:to>
                                    </p:set>
                                    <p:animEffect transition="in" filter="fade">
                                      <p:cBhvr>
                                        <p:cTn id="22" dur="500"/>
                                        <p:tgtEl>
                                          <p:spTgt spid="230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305"/>
                                        </p:tgtEl>
                                        <p:attrNameLst>
                                          <p:attrName>style.visibility</p:attrName>
                                        </p:attrNameLst>
                                      </p:cBhvr>
                                      <p:to>
                                        <p:strVal val="visible"/>
                                      </p:to>
                                    </p:set>
                                    <p:animEffect transition="in" filter="fade">
                                      <p:cBhvr>
                                        <p:cTn id="27" dur="500"/>
                                        <p:tgtEl>
                                          <p:spTgt spid="230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14"/>
                                        </p:tgtEl>
                                        <p:attrNameLst>
                                          <p:attrName>style.visibility</p:attrName>
                                        </p:attrNameLst>
                                      </p:cBhvr>
                                      <p:to>
                                        <p:strVal val="visible"/>
                                      </p:to>
                                    </p:set>
                                    <p:animEffect transition="in" filter="fade">
                                      <p:cBhvr>
                                        <p:cTn id="32" dur="500"/>
                                        <p:tgtEl>
                                          <p:spTgt spid="2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5" grpId="0" animBg="1" advAuto="0"/>
      <p:bldP spid="2290" grpId="0" animBg="1" advAuto="0"/>
      <p:bldP spid="2295" grpId="0" animBg="1" advAuto="0"/>
      <p:bldP spid="2300" grpId="0" animBg="1" advAuto="0"/>
      <p:bldP spid="2305" grpId="0" animBg="1" advAuto="0"/>
      <p:bldP spid="2314" grpId="0"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328887" cy="6858000"/>
          </a:xfrm>
          <a:prstGeom prst="rect">
            <a:avLst/>
          </a:prstGeom>
        </p:spPr>
      </p:pic>
      <p:sp>
        <p:nvSpPr>
          <p:cNvPr id="2" name="TextBox 1"/>
          <p:cNvSpPr txBox="1"/>
          <p:nvPr/>
        </p:nvSpPr>
        <p:spPr>
          <a:xfrm rot="5400000">
            <a:off x="8696389" y="2047360"/>
            <a:ext cx="5110382" cy="1015663"/>
          </a:xfrm>
          <a:prstGeom prst="rect">
            <a:avLst/>
          </a:prstGeom>
          <a:noFill/>
        </p:spPr>
        <p:txBody>
          <a:bodyPr wrap="square" rtlCol="0">
            <a:spAutoFit/>
          </a:bodyPr>
          <a:lstStyle/>
          <a:p>
            <a:r>
              <a:rPr lang="en-US" sz="6000" smtClean="0"/>
              <a:t>Demo Time!</a:t>
            </a:r>
            <a:endParaRPr lang="en-US" sz="6000"/>
          </a:p>
        </p:txBody>
      </p:sp>
    </p:spTree>
    <p:extLst>
      <p:ext uri="{BB962C8B-B14F-4D97-AF65-F5344CB8AC3E}">
        <p14:creationId xmlns:p14="http://schemas.microsoft.com/office/powerpoint/2010/main" val="1121075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4877" y="100666"/>
            <a:ext cx="7804548" cy="858339"/>
          </a:xfrm>
        </p:spPr>
        <p:txBody>
          <a:bodyPr/>
          <a:lstStyle/>
          <a:p>
            <a:r>
              <a:rPr lang="en-US" dirty="0" smtClean="0"/>
              <a:t>Data Integration Demo</a:t>
            </a:r>
            <a:endParaRPr lang="en-US" dirty="0"/>
          </a:p>
        </p:txBody>
      </p:sp>
      <p:sp>
        <p:nvSpPr>
          <p:cNvPr id="3" name="Text Placeholder 2"/>
          <p:cNvSpPr>
            <a:spLocks noGrp="1"/>
          </p:cNvSpPr>
          <p:nvPr>
            <p:ph type="body" idx="1"/>
          </p:nvPr>
        </p:nvSpPr>
        <p:spPr>
          <a:xfrm>
            <a:off x="737839" y="959005"/>
            <a:ext cx="10738624" cy="5001845"/>
          </a:xfrm>
        </p:spPr>
        <p:txBody>
          <a:bodyPr/>
          <a:lstStyle/>
          <a:p>
            <a:pPr marL="0" indent="0">
              <a:buNone/>
            </a:pPr>
            <a:r>
              <a:rPr lang="en-US" dirty="0" smtClean="0"/>
              <a:t>Take base data from Alberta Energy Regulator and combine it into a graph of Wells, Facilities, Licensees with as little pre-processing as possible:</a:t>
            </a:r>
          </a:p>
          <a:p>
            <a:r>
              <a:rPr lang="en-US" dirty="0" smtClean="0"/>
              <a:t>Converted to CSV, Cleaned up &amp; Added headers (could do this in Cypher as well), Transformed coordinates to WGS84 (could do this with the neo4j spatial extension)</a:t>
            </a:r>
          </a:p>
          <a:p>
            <a:pPr lvl="2">
              <a:lnSpc>
                <a:spcPct val="100000"/>
              </a:lnSpc>
              <a:spcBef>
                <a:spcPts val="100"/>
              </a:spcBef>
            </a:pPr>
            <a:r>
              <a:rPr lang="en-US" dirty="0" err="1" smtClean="0"/>
              <a:t>ActiveFacility_edctCodes.csv</a:t>
            </a:r>
            <a:endParaRPr lang="en-US" dirty="0" smtClean="0"/>
          </a:p>
          <a:p>
            <a:pPr lvl="2">
              <a:lnSpc>
                <a:spcPct val="100000"/>
              </a:lnSpc>
              <a:spcBef>
                <a:spcPts val="100"/>
              </a:spcBef>
            </a:pPr>
            <a:r>
              <a:rPr lang="en-US" dirty="0" err="1" smtClean="0"/>
              <a:t>ActiveFacility.csv</a:t>
            </a:r>
            <a:endParaRPr lang="en-US" dirty="0" smtClean="0"/>
          </a:p>
          <a:p>
            <a:pPr lvl="2">
              <a:lnSpc>
                <a:spcPct val="100000"/>
              </a:lnSpc>
              <a:spcBef>
                <a:spcPts val="100"/>
              </a:spcBef>
            </a:pPr>
            <a:r>
              <a:rPr lang="en-US" dirty="0" err="1" smtClean="0"/>
              <a:t>FieldList.csv</a:t>
            </a:r>
            <a:endParaRPr lang="en-US" dirty="0" smtClean="0"/>
          </a:p>
          <a:p>
            <a:pPr lvl="2">
              <a:lnSpc>
                <a:spcPct val="100000"/>
              </a:lnSpc>
              <a:spcBef>
                <a:spcPts val="100"/>
              </a:spcBef>
            </a:pPr>
            <a:r>
              <a:rPr lang="en-US" dirty="0" err="1" smtClean="0"/>
              <a:t>LicenseeAgent_Codes.csv</a:t>
            </a:r>
            <a:endParaRPr lang="en-US" dirty="0" smtClean="0"/>
          </a:p>
          <a:p>
            <a:pPr lvl="2">
              <a:lnSpc>
                <a:spcPct val="100000"/>
              </a:lnSpc>
              <a:spcBef>
                <a:spcPts val="100"/>
              </a:spcBef>
            </a:pPr>
            <a:r>
              <a:rPr lang="en-US" dirty="0" smtClean="0"/>
              <a:t>WellListLocationsWGS84.csv</a:t>
            </a:r>
            <a:br>
              <a:rPr lang="en-US" dirty="0" smtClean="0"/>
            </a:br>
            <a:endParaRPr lang="en-US" dirty="0" smtClean="0"/>
          </a:p>
          <a:p>
            <a:pPr marL="333375" lvl="1" indent="0">
              <a:lnSpc>
                <a:spcPct val="100000"/>
              </a:lnSpc>
              <a:spcBef>
                <a:spcPts val="100"/>
              </a:spcBef>
              <a:buNone/>
            </a:pPr>
            <a:r>
              <a:rPr lang="en-US" dirty="0"/>
              <a:t>More data is </a:t>
            </a:r>
            <a:r>
              <a:rPr lang="en-US" dirty="0" smtClean="0"/>
              <a:t>available </a:t>
            </a:r>
          </a:p>
          <a:p>
            <a:pPr marL="333375" lvl="1" indent="0">
              <a:lnSpc>
                <a:spcPct val="100000"/>
              </a:lnSpc>
              <a:spcBef>
                <a:spcPts val="100"/>
              </a:spcBef>
              <a:buNone/>
            </a:pPr>
            <a:r>
              <a:rPr lang="en-US" sz="1800" dirty="0" smtClean="0">
                <a:hlinkClick r:id="rId2"/>
              </a:rPr>
              <a:t>https</a:t>
            </a:r>
            <a:r>
              <a:rPr lang="en-US" sz="1800" dirty="0">
                <a:hlinkClick r:id="rId2"/>
              </a:rPr>
              <a:t>://</a:t>
            </a:r>
            <a:r>
              <a:rPr lang="en-US" sz="1800" dirty="0" smtClean="0">
                <a:hlinkClick r:id="rId2"/>
              </a:rPr>
              <a:t>www.aer.ca/data-and-publications/statistical-reports</a:t>
            </a:r>
            <a:r>
              <a:rPr lang="en-US" sz="1800" dirty="0" smtClean="0"/>
              <a:t> </a:t>
            </a:r>
            <a:endParaRPr lang="en-US" sz="1800" dirty="0"/>
          </a:p>
        </p:txBody>
      </p:sp>
    </p:spTree>
    <p:extLst>
      <p:ext uri="{BB962C8B-B14F-4D97-AF65-F5344CB8AC3E}">
        <p14:creationId xmlns:p14="http://schemas.microsoft.com/office/powerpoint/2010/main" val="198251679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8712" y="312538"/>
            <a:ext cx="11285034" cy="847189"/>
          </a:xfrm>
        </p:spPr>
        <p:txBody>
          <a:bodyPr/>
          <a:lstStyle/>
          <a:p>
            <a:pPr algn="ctr"/>
            <a:r>
              <a:rPr lang="en-US" dirty="0" smtClean="0"/>
              <a:t>Cypher </a:t>
            </a:r>
            <a:r>
              <a:rPr lang="mr-IN" dirty="0" smtClean="0"/>
              <a:t>–</a:t>
            </a:r>
            <a:r>
              <a:rPr lang="en-US" dirty="0" smtClean="0"/>
              <a:t> Describe a Pattern</a:t>
            </a:r>
            <a:r>
              <a:rPr lang="mr-IN" dirty="0" smtClean="0"/>
              <a:t>…</a:t>
            </a:r>
            <a:endParaRPr lang="en-US" dirty="0"/>
          </a:p>
        </p:txBody>
      </p:sp>
      <p:sp>
        <p:nvSpPr>
          <p:cNvPr id="3" name="Text Placeholder 2"/>
          <p:cNvSpPr>
            <a:spLocks noGrp="1"/>
          </p:cNvSpPr>
          <p:nvPr>
            <p:ph type="body" idx="1"/>
          </p:nvPr>
        </p:nvSpPr>
        <p:spPr>
          <a:xfrm>
            <a:off x="2193726" y="4560849"/>
            <a:ext cx="7804548" cy="171223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algn="ctr"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Rectangle 3"/>
          <p:cNvSpPr/>
          <p:nvPr/>
        </p:nvSpPr>
        <p:spPr>
          <a:xfrm>
            <a:off x="-178420" y="2226221"/>
            <a:ext cx="12370419" cy="646331"/>
          </a:xfrm>
          <a:prstGeom prst="rect">
            <a:avLst/>
          </a:prstGeom>
        </p:spPr>
        <p:txBody>
          <a:bodyPr wrap="square">
            <a:spAutoFit/>
          </a:bodyPr>
          <a:lstStyle/>
          <a:p>
            <a:pPr lvl="0" algn="ctr">
              <a:defRPr/>
            </a:pPr>
            <a:r>
              <a:rPr lang="en-US" sz="3600" dirty="0" smtClean="0"/>
              <a:t>MATCH (</a:t>
            </a:r>
            <a:r>
              <a:rPr lang="en-US" sz="3600" dirty="0" err="1" smtClean="0"/>
              <a:t>f:Facility</a:t>
            </a:r>
            <a:r>
              <a:rPr lang="en-US" sz="3600" dirty="0"/>
              <a:t>)-[</a:t>
            </a:r>
            <a:r>
              <a:rPr lang="en-US" sz="3600" dirty="0" err="1"/>
              <a:t>r:Spilled</a:t>
            </a:r>
            <a:r>
              <a:rPr lang="en-US" sz="3600" dirty="0" smtClean="0"/>
              <a:t>]-&gt;(</a:t>
            </a:r>
            <a:r>
              <a:rPr lang="en-US" sz="3600" dirty="0" err="1" smtClean="0"/>
              <a:t>s:Spill</a:t>
            </a:r>
            <a:r>
              <a:rPr lang="en-US" sz="3600" dirty="0" smtClean="0"/>
              <a:t>) RETURN </a:t>
            </a:r>
            <a:r>
              <a:rPr lang="en-US" sz="3600" dirty="0" err="1" smtClean="0"/>
              <a:t>f,c</a:t>
            </a:r>
            <a:endParaRPr lang="en-US" sz="3600" dirty="0"/>
          </a:p>
        </p:txBody>
      </p:sp>
      <p:sp>
        <p:nvSpPr>
          <p:cNvPr id="5" name="TextBox 4"/>
          <p:cNvSpPr txBox="1"/>
          <p:nvPr/>
        </p:nvSpPr>
        <p:spPr>
          <a:xfrm>
            <a:off x="3122341" y="2898855"/>
            <a:ext cx="736099" cy="369332"/>
          </a:xfrm>
          <a:prstGeom prst="rect">
            <a:avLst/>
          </a:prstGeom>
          <a:noFill/>
        </p:spPr>
        <p:txBody>
          <a:bodyPr wrap="none" rtlCol="0">
            <a:spAutoFit/>
          </a:bodyPr>
          <a:lstStyle/>
          <a:p>
            <a:r>
              <a:rPr lang="en-US" dirty="0" smtClean="0"/>
              <a:t>Node</a:t>
            </a:r>
            <a:endParaRPr lang="en-US" dirty="0"/>
          </a:p>
        </p:txBody>
      </p:sp>
      <p:sp>
        <p:nvSpPr>
          <p:cNvPr id="6" name="TextBox 5"/>
          <p:cNvSpPr txBox="1"/>
          <p:nvPr/>
        </p:nvSpPr>
        <p:spPr>
          <a:xfrm>
            <a:off x="4980878" y="2898855"/>
            <a:ext cx="1454244" cy="369332"/>
          </a:xfrm>
          <a:prstGeom prst="rect">
            <a:avLst/>
          </a:prstGeom>
          <a:noFill/>
        </p:spPr>
        <p:txBody>
          <a:bodyPr wrap="none" rtlCol="0">
            <a:spAutoFit/>
          </a:bodyPr>
          <a:lstStyle/>
          <a:p>
            <a:r>
              <a:rPr lang="en-US" smtClean="0"/>
              <a:t>Relationship</a:t>
            </a:r>
            <a:endParaRPr lang="en-US"/>
          </a:p>
        </p:txBody>
      </p:sp>
      <p:sp>
        <p:nvSpPr>
          <p:cNvPr id="7" name="TextBox 6"/>
          <p:cNvSpPr txBox="1"/>
          <p:nvPr/>
        </p:nvSpPr>
        <p:spPr>
          <a:xfrm>
            <a:off x="7311482" y="2898855"/>
            <a:ext cx="736099" cy="369332"/>
          </a:xfrm>
          <a:prstGeom prst="rect">
            <a:avLst/>
          </a:prstGeom>
          <a:noFill/>
        </p:spPr>
        <p:txBody>
          <a:bodyPr wrap="none" rtlCol="0">
            <a:spAutoFit/>
          </a:bodyPr>
          <a:lstStyle/>
          <a:p>
            <a:r>
              <a:rPr lang="en-US" dirty="0" smtClean="0"/>
              <a:t>Node</a:t>
            </a:r>
            <a:endParaRPr lang="en-US" dirty="0"/>
          </a:p>
        </p:txBody>
      </p:sp>
      <p:sp>
        <p:nvSpPr>
          <p:cNvPr id="8" name="Rectangle 7"/>
          <p:cNvSpPr/>
          <p:nvPr/>
        </p:nvSpPr>
        <p:spPr>
          <a:xfrm>
            <a:off x="1849243" y="3723458"/>
            <a:ext cx="8493513" cy="2862322"/>
          </a:xfrm>
          <a:prstGeom prst="rect">
            <a:avLst/>
          </a:prstGeom>
        </p:spPr>
        <p:txBody>
          <a:bodyPr wrap="square">
            <a:spAutoFit/>
          </a:bodyPr>
          <a:lstStyle/>
          <a:p>
            <a:r>
              <a:rPr lang="en-US" sz="3600" dirty="0"/>
              <a:t>If you can follow a path between nodes, you can describe </a:t>
            </a:r>
            <a:r>
              <a:rPr lang="en-US" sz="3600" dirty="0" err="1"/>
              <a:t>it</a:t>
            </a:r>
            <a:r>
              <a:rPr lang="en-US" sz="3600" dirty="0" err="1" smtClean="0"/>
              <a:t>..It</a:t>
            </a:r>
            <a:r>
              <a:rPr lang="en-US" sz="3600" dirty="0" smtClean="0"/>
              <a:t> is easy to describe and chain together complex patterns.</a:t>
            </a:r>
          </a:p>
          <a:p>
            <a:r>
              <a:rPr lang="en-US" sz="3600" dirty="0" smtClean="0"/>
              <a:t> </a:t>
            </a:r>
          </a:p>
          <a:p>
            <a:r>
              <a:rPr lang="en-US" sz="3600" dirty="0" smtClean="0"/>
              <a:t>Cypher’s simplicity is its power. </a:t>
            </a:r>
            <a:endParaRPr lang="en-US" sz="3600" dirty="0"/>
          </a:p>
        </p:txBody>
      </p:sp>
    </p:spTree>
    <p:extLst>
      <p:ext uri="{BB962C8B-B14F-4D97-AF65-F5344CB8AC3E}">
        <p14:creationId xmlns:p14="http://schemas.microsoft.com/office/powerpoint/2010/main" val="44116568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18" y="0"/>
            <a:ext cx="3389962" cy="813734"/>
          </a:xfrm>
        </p:spPr>
        <p:txBody>
          <a:bodyPr/>
          <a:lstStyle/>
          <a:p>
            <a:r>
              <a:rPr lang="en-US" smtClean="0"/>
              <a:t>Well List: </a:t>
            </a:r>
            <a:endParaRPr lang="en-US"/>
          </a:p>
        </p:txBody>
      </p:sp>
      <p:graphicFrame>
        <p:nvGraphicFramePr>
          <p:cNvPr id="5" name="Table 4"/>
          <p:cNvGraphicFramePr>
            <a:graphicFrameLocks noGrp="1"/>
          </p:cNvGraphicFramePr>
          <p:nvPr>
            <p:extLst>
              <p:ext uri="{D42A27DB-BD31-4B8C-83A1-F6EECF244321}">
                <p14:modId xmlns:p14="http://schemas.microsoft.com/office/powerpoint/2010/main" val="614909023"/>
              </p:ext>
            </p:extLst>
          </p:nvPr>
        </p:nvGraphicFramePr>
        <p:xfrm>
          <a:off x="89218" y="936702"/>
          <a:ext cx="11697620" cy="4688437"/>
        </p:xfrm>
        <a:graphic>
          <a:graphicData uri="http://schemas.openxmlformats.org/drawingml/2006/table">
            <a:tbl>
              <a:tblPr/>
              <a:tblGrid>
                <a:gridCol w="584881"/>
                <a:gridCol w="584881"/>
                <a:gridCol w="584881"/>
                <a:gridCol w="584881"/>
                <a:gridCol w="584881"/>
                <a:gridCol w="584881"/>
                <a:gridCol w="584881"/>
                <a:gridCol w="584881"/>
                <a:gridCol w="584881"/>
                <a:gridCol w="584881"/>
                <a:gridCol w="584881"/>
                <a:gridCol w="584881"/>
                <a:gridCol w="664610"/>
                <a:gridCol w="505152"/>
                <a:gridCol w="584881"/>
                <a:gridCol w="584881"/>
                <a:gridCol w="584881"/>
                <a:gridCol w="584881"/>
                <a:gridCol w="584881"/>
                <a:gridCol w="584881"/>
              </a:tblGrid>
              <a:tr h="171800">
                <a:tc>
                  <a:txBody>
                    <a:bodyPr/>
                    <a:lstStyle/>
                    <a:p>
                      <a:pPr algn="l" fontAlgn="b"/>
                      <a:r>
                        <a:rPr lang="en-US" sz="1000" b="0" i="0" u="none" strike="noStrike">
                          <a:solidFill>
                            <a:srgbClr val="000000"/>
                          </a:solidFill>
                          <a:effectLst/>
                          <a:latin typeface="Calibri" charset="0"/>
                        </a:rPr>
                        <a:t>X</a:t>
                      </a:r>
                    </a:p>
                  </a:txBody>
                  <a:tcPr marL="4044" marR="4044" marT="4044" marB="0" anchor="b">
                    <a:lnL>
                      <a:noFill/>
                    </a:lnL>
                    <a:lnR>
                      <a:noFill/>
                    </a:lnR>
                    <a:lnT>
                      <a:noFill/>
                    </a:lnT>
                    <a:lnB>
                      <a:noFill/>
                    </a:lnB>
                  </a:tcPr>
                </a:tc>
                <a:tc>
                  <a:txBody>
                    <a:bodyPr/>
                    <a:lstStyle/>
                    <a:p>
                      <a:pPr algn="l" fontAlgn="b"/>
                      <a:r>
                        <a:rPr lang="tr-TR" sz="1000" b="0" i="0" u="none" strike="noStrike">
                          <a:solidFill>
                            <a:srgbClr val="000000"/>
                          </a:solidFill>
                          <a:effectLst/>
                          <a:latin typeface="Calibri" charset="0"/>
                        </a:rPr>
                        <a:t>Y</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UWI</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KeyList</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Update</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Name</a:t>
                      </a:r>
                    </a:p>
                  </a:txBody>
                  <a:tcPr marL="4044" marR="4044" marT="4044"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charset="0"/>
                        </a:rPr>
                        <a:t>Field</a:t>
                      </a:r>
                    </a:p>
                  </a:txBody>
                  <a:tcPr marL="4044" marR="4044" marT="4044" marB="0" anchor="b">
                    <a:lnL>
                      <a:noFill/>
                    </a:lnL>
                    <a:lnR>
                      <a:noFill/>
                    </a:lnR>
                    <a:lnT>
                      <a:noFill/>
                    </a:lnT>
                    <a:lnB>
                      <a:noFill/>
                    </a:lnB>
                    <a:solidFill>
                      <a:srgbClr val="00DA2F"/>
                    </a:solidFill>
                  </a:tcPr>
                </a:tc>
                <a:tc>
                  <a:txBody>
                    <a:bodyPr/>
                    <a:lstStyle/>
                    <a:p>
                      <a:pPr algn="l" fontAlgn="b"/>
                      <a:r>
                        <a:rPr lang="en-US" sz="1000" b="0" i="0" u="none" strike="noStrike">
                          <a:solidFill>
                            <a:srgbClr val="000000"/>
                          </a:solidFill>
                          <a:effectLst/>
                          <a:latin typeface="Calibri" charset="0"/>
                        </a:rPr>
                        <a:t>Pool</a:t>
                      </a:r>
                    </a:p>
                  </a:txBody>
                  <a:tcPr marL="4044" marR="4044" marT="4044" marB="0" anchor="b">
                    <a:lnL>
                      <a:noFill/>
                    </a:lnL>
                    <a:lnR>
                      <a:noFill/>
                    </a:lnR>
                    <a:lnT>
                      <a:noFill/>
                    </a:lnT>
                    <a:lnB>
                      <a:noFill/>
                    </a:lnB>
                    <a:solidFill>
                      <a:schemeClr val="accent2">
                        <a:lumMod val="40000"/>
                        <a:lumOff val="60000"/>
                      </a:schemeClr>
                    </a:solidFill>
                  </a:tcPr>
                </a:tc>
                <a:tc>
                  <a:txBody>
                    <a:bodyPr/>
                    <a:lstStyle/>
                    <a:p>
                      <a:pPr algn="l" fontAlgn="b"/>
                      <a:r>
                        <a:rPr lang="en-US" sz="1000" b="0" i="0" u="none" strike="noStrike">
                          <a:solidFill>
                            <a:srgbClr val="000000"/>
                          </a:solidFill>
                          <a:effectLst/>
                          <a:latin typeface="Calibri" charset="0"/>
                        </a:rPr>
                        <a:t>OSArea</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OSDep</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LicStatus</a:t>
                      </a:r>
                    </a:p>
                  </a:txBody>
                  <a:tcPr marL="4044" marR="4044" marT="4044" marB="0" anchor="b">
                    <a:lnL>
                      <a:noFill/>
                    </a:lnL>
                    <a:lnR>
                      <a:noFill/>
                    </a:lnR>
                    <a:lnT>
                      <a:noFill/>
                    </a:lnT>
                    <a:lnB>
                      <a:noFill/>
                    </a:lnB>
                    <a:solidFill>
                      <a:schemeClr val="accent3">
                        <a:lumMod val="40000"/>
                        <a:lumOff val="60000"/>
                      </a:schemeClr>
                    </a:solidFill>
                  </a:tcPr>
                </a:tc>
                <a:tc>
                  <a:txBody>
                    <a:bodyPr/>
                    <a:lstStyle/>
                    <a:p>
                      <a:pPr algn="l" fontAlgn="b"/>
                      <a:r>
                        <a:rPr lang="en-US" sz="1000" b="0" i="0" u="none" strike="noStrike">
                          <a:solidFill>
                            <a:srgbClr val="000000"/>
                          </a:solidFill>
                          <a:effectLst/>
                          <a:latin typeface="Calibri" charset="0"/>
                        </a:rPr>
                        <a:t>License</a:t>
                      </a:r>
                    </a:p>
                  </a:txBody>
                  <a:tcPr marL="4044" marR="4044" marT="4044" marB="0" anchor="b">
                    <a:lnL>
                      <a:noFill/>
                    </a:lnL>
                    <a:lnR>
                      <a:noFill/>
                    </a:lnR>
                    <a:lnT>
                      <a:noFill/>
                    </a:lnT>
                    <a:lnB>
                      <a:noFill/>
                    </a:lnB>
                    <a:solidFill>
                      <a:schemeClr val="accent3">
                        <a:lumMod val="60000"/>
                        <a:lumOff val="40000"/>
                      </a:schemeClr>
                    </a:solidFill>
                  </a:tcPr>
                </a:tc>
                <a:tc>
                  <a:txBody>
                    <a:bodyPr/>
                    <a:lstStyle/>
                    <a:p>
                      <a:pPr algn="l" fontAlgn="b"/>
                      <a:r>
                        <a:rPr lang="en-US" sz="1000" b="0" i="0" u="none" strike="noStrike">
                          <a:solidFill>
                            <a:srgbClr val="000000"/>
                          </a:solidFill>
                          <a:effectLst/>
                          <a:latin typeface="Calibri" charset="0"/>
                        </a:rPr>
                        <a:t>LicDate</a:t>
                      </a:r>
                    </a:p>
                  </a:txBody>
                  <a:tcPr marL="4044" marR="4044" marT="4044"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charset="0"/>
                        </a:rPr>
                        <a:t>Licensee</a:t>
                      </a:r>
                    </a:p>
                  </a:txBody>
                  <a:tcPr marL="4044" marR="4044" marT="4044" marB="0" anchor="b">
                    <a:lnL>
                      <a:noFill/>
                    </a:lnL>
                    <a:lnR>
                      <a:noFill/>
                    </a:lnR>
                    <a:lnT>
                      <a:noFill/>
                    </a:lnT>
                    <a:lnB>
                      <a:noFill/>
                    </a:lnB>
                    <a:solidFill>
                      <a:schemeClr val="accent3">
                        <a:lumMod val="60000"/>
                        <a:lumOff val="40000"/>
                      </a:schemeClr>
                    </a:solidFill>
                  </a:tcPr>
                </a:tc>
                <a:tc>
                  <a:txBody>
                    <a:bodyPr/>
                    <a:lstStyle/>
                    <a:p>
                      <a:pPr algn="l" fontAlgn="b"/>
                      <a:r>
                        <a:rPr lang="en-US" sz="1000" b="0" i="0" u="none" strike="noStrike">
                          <a:solidFill>
                            <a:srgbClr val="000000"/>
                          </a:solidFill>
                          <a:effectLst/>
                          <a:latin typeface="Calibri" charset="0"/>
                        </a:rPr>
                        <a:t>Agent</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Operator</a:t>
                      </a:r>
                    </a:p>
                  </a:txBody>
                  <a:tcPr marL="4044" marR="4044" marT="4044" marB="0" anchor="b">
                    <a:lnL>
                      <a:noFill/>
                    </a:lnL>
                    <a:lnR>
                      <a:noFill/>
                    </a:lnR>
                    <a:lnT>
                      <a:noFill/>
                    </a:lnT>
                    <a:lnB>
                      <a:noFill/>
                    </a:lnB>
                    <a:solidFill>
                      <a:schemeClr val="bg2">
                        <a:lumMod val="60000"/>
                        <a:lumOff val="40000"/>
                      </a:schemeClr>
                    </a:solidFill>
                  </a:tcPr>
                </a:tc>
                <a:tc>
                  <a:txBody>
                    <a:bodyPr/>
                    <a:lstStyle/>
                    <a:p>
                      <a:pPr algn="l" fontAlgn="b"/>
                      <a:r>
                        <a:rPr lang="en-US" sz="1000" b="0" i="0" u="none" strike="noStrike">
                          <a:solidFill>
                            <a:srgbClr val="000000"/>
                          </a:solidFill>
                          <a:effectLst/>
                          <a:latin typeface="Calibri" charset="0"/>
                        </a:rPr>
                        <a:t>FDDate</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TotalDep</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WellStat</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StatDate</a:t>
                      </a:r>
                    </a:p>
                  </a:txBody>
                  <a:tcPr marL="4044" marR="4044" marT="4044" marB="0" anchor="b">
                    <a:lnL>
                      <a:noFill/>
                    </a:lnL>
                    <a:lnR>
                      <a:noFill/>
                    </a:lnR>
                    <a:lnT>
                      <a:noFill/>
                    </a:lnT>
                    <a:lnB>
                      <a:noFill/>
                    </a:lnB>
                  </a:tcPr>
                </a:tc>
              </a:tr>
              <a:tr h="490889">
                <a:tc>
                  <a:txBody>
                    <a:bodyPr/>
                    <a:lstStyle/>
                    <a:p>
                      <a:pPr algn="r" fontAlgn="b"/>
                      <a:r>
                        <a:rPr lang="mr-IN" sz="1000" b="0" i="0" u="none" strike="noStrike">
                          <a:solidFill>
                            <a:srgbClr val="000000"/>
                          </a:solidFill>
                          <a:effectLst/>
                          <a:latin typeface="Calibri" charset="0"/>
                        </a:rPr>
                        <a:t>-110.133808</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49.004621</a:t>
                      </a:r>
                    </a:p>
                  </a:txBody>
                  <a:tcPr marL="4044" marR="4044" marT="4044" marB="0" anchor="b">
                    <a:lnL>
                      <a:noFill/>
                    </a:lnL>
                    <a:lnR>
                      <a:noFill/>
                    </a:lnR>
                    <a:lnT>
                      <a:noFill/>
                    </a:lnT>
                    <a:lnB>
                      <a:noFill/>
                    </a:lnB>
                  </a:tcPr>
                </a:tc>
                <a:tc>
                  <a:txBody>
                    <a:bodyPr/>
                    <a:lstStyle/>
                    <a:p>
                      <a:pPr algn="l" fontAlgn="b"/>
                      <a:r>
                        <a:rPr lang="mr-IN" sz="1000" b="0" i="0" u="none" strike="noStrike">
                          <a:solidFill>
                            <a:srgbClr val="000000"/>
                          </a:solidFill>
                          <a:effectLst/>
                          <a:latin typeface="Calibri" charset="0"/>
                        </a:rPr>
                        <a:t>00/06-06-001-01W4/0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14010606000</a:t>
                      </a: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CMG PCGAS WILDHORSE 6-6-1-1</a:t>
                      </a: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998</a:t>
                      </a:r>
                    </a:p>
                  </a:txBody>
                  <a:tcPr marL="4044" marR="4044" marT="4044" marB="0" anchor="b">
                    <a:lnL>
                      <a:noFill/>
                    </a:lnL>
                    <a:lnR>
                      <a:noFill/>
                    </a:lnR>
                    <a:lnT>
                      <a:noFill/>
                    </a:lnT>
                    <a:lnB>
                      <a:noFill/>
                    </a:lnB>
                    <a:solidFill>
                      <a:srgbClr val="00DA2F"/>
                    </a:solidFill>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solidFill>
                      <a:schemeClr val="accent2">
                        <a:lumMod val="40000"/>
                        <a:lumOff val="6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RecCertified</a:t>
                      </a:r>
                    </a:p>
                  </a:txBody>
                  <a:tcPr marL="4044" marR="4044" marT="4044" marB="0" anchor="b">
                    <a:lnL>
                      <a:noFill/>
                    </a:lnL>
                    <a:lnR>
                      <a:noFill/>
                    </a:lnR>
                    <a:lnT>
                      <a:noFill/>
                    </a:lnT>
                    <a:lnB>
                      <a:noFill/>
                    </a:lnB>
                    <a:solidFill>
                      <a:schemeClr val="accent3">
                        <a:lumMod val="40000"/>
                        <a:lumOff val="60000"/>
                      </a:schemeClr>
                    </a:solidFill>
                  </a:tcPr>
                </a:tc>
                <a:tc>
                  <a:txBody>
                    <a:bodyPr/>
                    <a:lstStyle/>
                    <a:p>
                      <a:pPr algn="r" fontAlgn="b"/>
                      <a:r>
                        <a:rPr lang="is-IS" sz="1000" b="0" i="0" u="none" strike="noStrike">
                          <a:solidFill>
                            <a:srgbClr val="000000"/>
                          </a:solidFill>
                          <a:effectLst/>
                          <a:latin typeface="Calibri" charset="0"/>
                        </a:rPr>
                        <a:t>65081</a:t>
                      </a:r>
                    </a:p>
                  </a:txBody>
                  <a:tcPr marL="4044" marR="4044" marT="4044" marB="0" anchor="b">
                    <a:lnL>
                      <a:noFill/>
                    </a:lnL>
                    <a:lnR>
                      <a:noFill/>
                    </a:lnR>
                    <a:lnT>
                      <a:noFill/>
                    </a:lnT>
                    <a:lnB>
                      <a:noFill/>
                    </a:lnB>
                    <a:solidFill>
                      <a:schemeClr val="accent3">
                        <a:lumMod val="60000"/>
                        <a:lumOff val="40000"/>
                      </a:schemeClr>
                    </a:solidFill>
                  </a:tcPr>
                </a:tc>
                <a:tc>
                  <a:txBody>
                    <a:bodyPr/>
                    <a:lstStyle/>
                    <a:p>
                      <a:pPr algn="r" fontAlgn="b"/>
                      <a:r>
                        <a:rPr lang="is-IS" sz="1000" b="0" i="0" u="none" strike="noStrike">
                          <a:solidFill>
                            <a:srgbClr val="000000"/>
                          </a:solidFill>
                          <a:effectLst/>
                          <a:latin typeface="Calibri" charset="0"/>
                        </a:rPr>
                        <a:t>19770803</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A5D40</a:t>
                      </a:r>
                    </a:p>
                  </a:txBody>
                  <a:tcPr marL="4044" marR="4044" marT="4044" marB="0" anchor="b">
                    <a:lnL>
                      <a:noFill/>
                    </a:lnL>
                    <a:lnR>
                      <a:noFill/>
                    </a:lnR>
                    <a:lnT>
                      <a:noFill/>
                    </a:lnT>
                    <a:lnB>
                      <a:noFill/>
                    </a:lnB>
                    <a:solidFill>
                      <a:schemeClr val="accent3">
                        <a:lumMod val="60000"/>
                        <a:lumOff val="4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solidFill>
                      <a:schemeClr val="bg2">
                        <a:lumMod val="60000"/>
                        <a:lumOff val="40000"/>
                      </a:schemeClr>
                    </a:solidFill>
                  </a:tcPr>
                </a:tc>
                <a:tc>
                  <a:txBody>
                    <a:bodyPr/>
                    <a:lstStyle/>
                    <a:p>
                      <a:pPr algn="r" fontAlgn="b"/>
                      <a:r>
                        <a:rPr lang="is-IS" sz="1000" b="0" i="0" u="none" strike="noStrike">
                          <a:solidFill>
                            <a:srgbClr val="000000"/>
                          </a:solidFill>
                          <a:effectLst/>
                          <a:latin typeface="Calibri" charset="0"/>
                        </a:rPr>
                        <a:t>19770820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1204</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2000000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19770824</a:t>
                      </a:r>
                    </a:p>
                  </a:txBody>
                  <a:tcPr marL="4044" marR="4044" marT="4044" marB="0" anchor="b">
                    <a:lnL>
                      <a:noFill/>
                    </a:lnL>
                    <a:lnR>
                      <a:noFill/>
                    </a:lnR>
                    <a:lnT>
                      <a:noFill/>
                    </a:lnT>
                    <a:lnB>
                      <a:noFill/>
                    </a:lnB>
                  </a:tcPr>
                </a:tc>
              </a:tr>
              <a:tr h="490889">
                <a:tc>
                  <a:txBody>
                    <a:bodyPr/>
                    <a:lstStyle/>
                    <a:p>
                      <a:pPr algn="r" fontAlgn="b"/>
                      <a:r>
                        <a:rPr lang="mr-IN" sz="1000" b="0" i="0" u="none" strike="noStrike">
                          <a:solidFill>
                            <a:srgbClr val="000000"/>
                          </a:solidFill>
                          <a:effectLst/>
                          <a:latin typeface="Calibri" charset="0"/>
                        </a:rPr>
                        <a:t>-110.133808</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49.004621</a:t>
                      </a:r>
                    </a:p>
                  </a:txBody>
                  <a:tcPr marL="4044" marR="4044" marT="4044" marB="0" anchor="b">
                    <a:lnL>
                      <a:noFill/>
                    </a:lnL>
                    <a:lnR>
                      <a:noFill/>
                    </a:lnR>
                    <a:lnT>
                      <a:noFill/>
                    </a:lnT>
                    <a:lnB>
                      <a:noFill/>
                    </a:lnB>
                  </a:tcPr>
                </a:tc>
                <a:tc>
                  <a:txBody>
                    <a:bodyPr/>
                    <a:lstStyle/>
                    <a:p>
                      <a:pPr algn="l" fontAlgn="b"/>
                      <a:r>
                        <a:rPr lang="mr-IN" sz="1000" b="0" i="0" u="none" strike="noStrike">
                          <a:solidFill>
                            <a:srgbClr val="000000"/>
                          </a:solidFill>
                          <a:effectLst/>
                          <a:latin typeface="Calibri" charset="0"/>
                        </a:rPr>
                        <a:t>F1/06-06-001-01W4/0</a:t>
                      </a:r>
                    </a:p>
                  </a:txBody>
                  <a:tcPr marL="4044" marR="4044" marT="4044" marB="0" anchor="b">
                    <a:lnL>
                      <a:noFill/>
                    </a:lnL>
                    <a:lnR>
                      <a:noFill/>
                    </a:lnR>
                    <a:lnT>
                      <a:noFill/>
                    </a:lnT>
                    <a:lnB>
                      <a:noFill/>
                    </a:lnB>
                  </a:tcPr>
                </a:tc>
                <a:tc gridSpan="2">
                  <a:txBody>
                    <a:bodyPr/>
                    <a:lstStyle/>
                    <a:p>
                      <a:pPr algn="l" fontAlgn="b"/>
                      <a:r>
                        <a:rPr lang="is-IS" sz="1000" b="0" i="0" u="none" strike="noStrike">
                          <a:solidFill>
                            <a:srgbClr val="000000"/>
                          </a:solidFill>
                          <a:effectLst/>
                          <a:latin typeface="Calibri" charset="0"/>
                        </a:rPr>
                        <a:t>0014010606F10</a:t>
                      </a:r>
                    </a:p>
                  </a:txBody>
                  <a:tcPr marL="4044" marR="4044" marT="4044"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charset="0"/>
                        </a:rPr>
                        <a:t>HEYLAUFF WILDHORSE DW 6-6-1-1</a:t>
                      </a: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961</a:t>
                      </a:r>
                    </a:p>
                  </a:txBody>
                  <a:tcPr marL="4044" marR="4044" marT="4044" marB="0" anchor="b">
                    <a:lnL>
                      <a:noFill/>
                    </a:lnL>
                    <a:lnR>
                      <a:noFill/>
                    </a:lnR>
                    <a:lnT>
                      <a:noFill/>
                    </a:lnT>
                    <a:lnB>
                      <a:noFill/>
                    </a:lnB>
                    <a:solidFill>
                      <a:srgbClr val="00DA2F"/>
                    </a:solidFill>
                  </a:tcPr>
                </a:tc>
                <a:tc>
                  <a:txBody>
                    <a:bodyPr/>
                    <a:lstStyle/>
                    <a:p>
                      <a:pPr algn="r" fontAlgn="b"/>
                      <a:r>
                        <a:rPr lang="is-IS" sz="1000" b="0" i="0" u="none" strike="noStrike">
                          <a:solidFill>
                            <a:srgbClr val="000000"/>
                          </a:solidFill>
                          <a:effectLst/>
                          <a:latin typeface="Calibri" charset="0"/>
                        </a:rPr>
                        <a:t>158098</a:t>
                      </a:r>
                    </a:p>
                  </a:txBody>
                  <a:tcPr marL="4044" marR="4044" marT="4044" marB="0" anchor="b">
                    <a:lnL>
                      <a:noFill/>
                    </a:lnL>
                    <a:lnR>
                      <a:noFill/>
                    </a:lnR>
                    <a:lnT>
                      <a:noFill/>
                    </a:lnT>
                    <a:lnB>
                      <a:noFill/>
                    </a:lnB>
                    <a:solidFill>
                      <a:schemeClr val="accent2">
                        <a:lumMod val="40000"/>
                        <a:lumOff val="6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Issued</a:t>
                      </a:r>
                    </a:p>
                  </a:txBody>
                  <a:tcPr marL="4044" marR="4044" marT="4044" marB="0" anchor="b">
                    <a:lnL>
                      <a:noFill/>
                    </a:lnL>
                    <a:lnR>
                      <a:noFill/>
                    </a:lnR>
                    <a:lnT>
                      <a:noFill/>
                    </a:lnT>
                    <a:lnB>
                      <a:noFill/>
                    </a:lnB>
                    <a:solidFill>
                      <a:schemeClr val="accent3">
                        <a:lumMod val="40000"/>
                        <a:lumOff val="60000"/>
                      </a:schemeClr>
                    </a:solidFill>
                  </a:tcPr>
                </a:tc>
                <a:tc>
                  <a:txBody>
                    <a:bodyPr/>
                    <a:lstStyle/>
                    <a:p>
                      <a:pPr algn="r" fontAlgn="b"/>
                      <a:r>
                        <a:rPr lang="is-IS" sz="1000" b="0" i="0" u="none" strike="noStrike">
                          <a:solidFill>
                            <a:srgbClr val="000000"/>
                          </a:solidFill>
                          <a:effectLst/>
                          <a:latin typeface="Calibri" charset="0"/>
                        </a:rPr>
                        <a:t>78503</a:t>
                      </a:r>
                    </a:p>
                  </a:txBody>
                  <a:tcPr marL="4044" marR="4044" marT="4044" marB="0" anchor="b">
                    <a:lnL>
                      <a:noFill/>
                    </a:lnL>
                    <a:lnR>
                      <a:noFill/>
                    </a:lnR>
                    <a:lnT>
                      <a:noFill/>
                    </a:lnT>
                    <a:lnB>
                      <a:noFill/>
                    </a:lnB>
                    <a:solidFill>
                      <a:schemeClr val="accent3">
                        <a:lumMod val="60000"/>
                        <a:lumOff val="40000"/>
                      </a:schemeClr>
                    </a:solidFill>
                  </a:tcPr>
                </a:tc>
                <a:tc>
                  <a:txBody>
                    <a:bodyPr/>
                    <a:lstStyle/>
                    <a:p>
                      <a:pPr algn="r" fontAlgn="b"/>
                      <a:r>
                        <a:rPr lang="is-IS" sz="1000" b="0" i="0" u="none" strike="noStrike">
                          <a:solidFill>
                            <a:srgbClr val="000000"/>
                          </a:solidFill>
                          <a:effectLst/>
                          <a:latin typeface="Calibri" charset="0"/>
                        </a:rPr>
                        <a:t>19791009</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0FF30</a:t>
                      </a:r>
                    </a:p>
                  </a:txBody>
                  <a:tcPr marL="4044" marR="4044" marT="4044" marB="0" anchor="b">
                    <a:lnL>
                      <a:noFill/>
                    </a:lnL>
                    <a:lnR>
                      <a:noFill/>
                    </a:lnR>
                    <a:lnT>
                      <a:noFill/>
                    </a:lnT>
                    <a:lnB>
                      <a:noFill/>
                    </a:lnB>
                    <a:solidFill>
                      <a:schemeClr val="accent3">
                        <a:lumMod val="60000"/>
                        <a:lumOff val="4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solidFill>
                      <a:schemeClr val="bg2">
                        <a:lumMod val="60000"/>
                        <a:lumOff val="40000"/>
                      </a:schemeClr>
                    </a:solidFill>
                  </a:tcPr>
                </a:tc>
                <a:tc>
                  <a:txBody>
                    <a:bodyPr/>
                    <a:lstStyle/>
                    <a:p>
                      <a:pPr algn="r" fontAlgn="b"/>
                      <a:r>
                        <a:rPr lang="is-IS" sz="1000" b="0" i="0" u="none" strike="noStrike">
                          <a:solidFill>
                            <a:srgbClr val="000000"/>
                          </a:solidFill>
                          <a:effectLst/>
                          <a:latin typeface="Calibri" charset="0"/>
                        </a:rPr>
                        <a:t>19770820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1205</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600080000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19770822</a:t>
                      </a:r>
                    </a:p>
                  </a:txBody>
                  <a:tcPr marL="4044" marR="4044" marT="4044" marB="0" anchor="b">
                    <a:lnL>
                      <a:noFill/>
                    </a:lnL>
                    <a:lnR>
                      <a:noFill/>
                    </a:lnR>
                    <a:lnT>
                      <a:noFill/>
                    </a:lnT>
                    <a:lnB>
                      <a:noFill/>
                    </a:lnB>
                  </a:tcPr>
                </a:tc>
              </a:tr>
              <a:tr h="490889">
                <a:tc>
                  <a:txBody>
                    <a:bodyPr/>
                    <a:lstStyle/>
                    <a:p>
                      <a:pPr algn="r" fontAlgn="b"/>
                      <a:r>
                        <a:rPr lang="mr-IN" sz="1000" b="0" i="0" u="none" strike="noStrike">
                          <a:solidFill>
                            <a:srgbClr val="000000"/>
                          </a:solidFill>
                          <a:effectLst/>
                          <a:latin typeface="Calibri" charset="0"/>
                        </a:rPr>
                        <a:t>-110.069408</a:t>
                      </a:r>
                    </a:p>
                  </a:txBody>
                  <a:tcPr marL="4044" marR="4044" marT="4044" marB="0" anchor="b">
                    <a:lnL>
                      <a:noFill/>
                    </a:lnL>
                    <a:lnR>
                      <a:noFill/>
                    </a:lnR>
                    <a:lnT>
                      <a:noFill/>
                    </a:lnT>
                    <a:lnB>
                      <a:noFill/>
                    </a:lnB>
                  </a:tcPr>
                </a:tc>
                <a:tc>
                  <a:txBody>
                    <a:bodyPr/>
                    <a:lstStyle/>
                    <a:p>
                      <a:pPr algn="r" fontAlgn="b"/>
                      <a:r>
                        <a:rPr lang="pt-BR" sz="1000" b="0" i="0" u="none" strike="noStrike">
                          <a:solidFill>
                            <a:srgbClr val="000000"/>
                          </a:solidFill>
                          <a:effectLst/>
                          <a:latin typeface="Calibri" charset="0"/>
                        </a:rPr>
                        <a:t>49.019302</a:t>
                      </a:r>
                    </a:p>
                  </a:txBody>
                  <a:tcPr marL="4044" marR="4044" marT="4044" marB="0" anchor="b">
                    <a:lnL>
                      <a:noFill/>
                    </a:lnL>
                    <a:lnR>
                      <a:noFill/>
                    </a:lnR>
                    <a:lnT>
                      <a:noFill/>
                    </a:lnT>
                    <a:lnB>
                      <a:noFill/>
                    </a:lnB>
                  </a:tcPr>
                </a:tc>
                <a:tc>
                  <a:txBody>
                    <a:bodyPr/>
                    <a:lstStyle/>
                    <a:p>
                      <a:pPr algn="l" fontAlgn="b"/>
                      <a:r>
                        <a:rPr lang="mr-IN" sz="1000" b="0" i="0" u="none" strike="noStrike">
                          <a:solidFill>
                            <a:srgbClr val="000000"/>
                          </a:solidFill>
                          <a:effectLst/>
                          <a:latin typeface="Calibri" charset="0"/>
                        </a:rPr>
                        <a:t>F1/05-10-001-01W4/0</a:t>
                      </a:r>
                    </a:p>
                  </a:txBody>
                  <a:tcPr marL="4044" marR="4044" marT="4044" marB="0" anchor="b">
                    <a:lnL>
                      <a:noFill/>
                    </a:lnL>
                    <a:lnR>
                      <a:noFill/>
                    </a:lnR>
                    <a:lnT>
                      <a:noFill/>
                    </a:lnT>
                    <a:lnB>
                      <a:noFill/>
                    </a:lnB>
                  </a:tcPr>
                </a:tc>
                <a:tc gridSpan="2">
                  <a:txBody>
                    <a:bodyPr/>
                    <a:lstStyle/>
                    <a:p>
                      <a:pPr algn="l" fontAlgn="b"/>
                      <a:r>
                        <a:rPr lang="is-IS" sz="1000" b="0" i="0" u="none" strike="noStrike">
                          <a:solidFill>
                            <a:srgbClr val="000000"/>
                          </a:solidFill>
                          <a:effectLst/>
                          <a:latin typeface="Calibri" charset="0"/>
                        </a:rPr>
                        <a:t>0014011005F10</a:t>
                      </a:r>
                    </a:p>
                  </a:txBody>
                  <a:tcPr marL="4044" marR="4044" marT="4044"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charset="0"/>
                        </a:rPr>
                        <a:t>BORDER FELDON DW 5-10-1-1</a:t>
                      </a: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998</a:t>
                      </a:r>
                    </a:p>
                  </a:txBody>
                  <a:tcPr marL="4044" marR="4044" marT="4044" marB="0" anchor="b">
                    <a:lnL>
                      <a:noFill/>
                    </a:lnL>
                    <a:lnR>
                      <a:noFill/>
                    </a:lnR>
                    <a:lnT>
                      <a:noFill/>
                    </a:lnT>
                    <a:lnB>
                      <a:noFill/>
                    </a:lnB>
                    <a:solidFill>
                      <a:srgbClr val="00DA2F"/>
                    </a:solidFill>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solidFill>
                      <a:schemeClr val="accent2">
                        <a:lumMod val="40000"/>
                        <a:lumOff val="6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Issued</a:t>
                      </a:r>
                    </a:p>
                  </a:txBody>
                  <a:tcPr marL="4044" marR="4044" marT="4044" marB="0" anchor="b">
                    <a:lnL>
                      <a:noFill/>
                    </a:lnL>
                    <a:lnR>
                      <a:noFill/>
                    </a:lnR>
                    <a:lnT>
                      <a:noFill/>
                    </a:lnT>
                    <a:lnB>
                      <a:noFill/>
                    </a:lnB>
                    <a:solidFill>
                      <a:schemeClr val="accent3">
                        <a:lumMod val="40000"/>
                        <a:lumOff val="60000"/>
                      </a:schemeClr>
                    </a:solidFill>
                  </a:tcPr>
                </a:tc>
                <a:tc>
                  <a:txBody>
                    <a:bodyPr/>
                    <a:lstStyle/>
                    <a:p>
                      <a:pPr algn="r" fontAlgn="b"/>
                      <a:r>
                        <a:rPr lang="is-IS" sz="1000" b="0" i="0" u="none" strike="noStrike">
                          <a:solidFill>
                            <a:srgbClr val="000000"/>
                          </a:solidFill>
                          <a:effectLst/>
                          <a:latin typeface="Calibri" charset="0"/>
                        </a:rPr>
                        <a:t>107524</a:t>
                      </a:r>
                    </a:p>
                  </a:txBody>
                  <a:tcPr marL="4044" marR="4044" marT="4044" marB="0" anchor="b">
                    <a:lnL>
                      <a:noFill/>
                    </a:lnL>
                    <a:lnR>
                      <a:noFill/>
                    </a:lnR>
                    <a:lnT>
                      <a:noFill/>
                    </a:lnT>
                    <a:lnB>
                      <a:noFill/>
                    </a:lnB>
                    <a:solidFill>
                      <a:schemeClr val="accent3">
                        <a:lumMod val="60000"/>
                        <a:lumOff val="40000"/>
                      </a:schemeClr>
                    </a:solidFill>
                  </a:tcPr>
                </a:tc>
                <a:tc>
                  <a:txBody>
                    <a:bodyPr/>
                    <a:lstStyle/>
                    <a:p>
                      <a:pPr algn="r" fontAlgn="b"/>
                      <a:r>
                        <a:rPr lang="is-IS" sz="1000" b="0" i="0" u="none" strike="noStrike">
                          <a:solidFill>
                            <a:srgbClr val="000000"/>
                          </a:solidFill>
                          <a:effectLst/>
                          <a:latin typeface="Calibri" charset="0"/>
                        </a:rPr>
                        <a:t>19840607</a:t>
                      </a:r>
                    </a:p>
                  </a:txBody>
                  <a:tcPr marL="4044" marR="4044" marT="4044" marB="0" anchor="b">
                    <a:lnL>
                      <a:noFill/>
                    </a:lnL>
                    <a:lnR>
                      <a:noFill/>
                    </a:lnR>
                    <a:lnT>
                      <a:noFill/>
                    </a:lnT>
                    <a:lnB>
                      <a:noFill/>
                    </a:lnB>
                  </a:tcPr>
                </a:tc>
                <a:tc>
                  <a:txBody>
                    <a:bodyPr/>
                    <a:lstStyle/>
                    <a:p>
                      <a:pPr algn="l" fontAlgn="b"/>
                      <a:r>
                        <a:rPr lang="is-IS" sz="1000" b="0" i="0" u="none" strike="noStrike">
                          <a:solidFill>
                            <a:srgbClr val="000000"/>
                          </a:solidFill>
                          <a:effectLst/>
                          <a:latin typeface="Calibri" charset="0"/>
                        </a:rPr>
                        <a:t>A2450</a:t>
                      </a:r>
                    </a:p>
                  </a:txBody>
                  <a:tcPr marL="4044" marR="4044" marT="4044" marB="0" anchor="b">
                    <a:lnL>
                      <a:noFill/>
                    </a:lnL>
                    <a:lnR>
                      <a:noFill/>
                    </a:lnR>
                    <a:lnT>
                      <a:noFill/>
                    </a:lnT>
                    <a:lnB>
                      <a:noFill/>
                    </a:lnB>
                    <a:solidFill>
                      <a:schemeClr val="accent3">
                        <a:lumMod val="60000"/>
                        <a:lumOff val="4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solidFill>
                      <a:schemeClr val="bg2">
                        <a:lumMod val="60000"/>
                        <a:lumOff val="40000"/>
                      </a:schemeClr>
                    </a:solidFill>
                  </a:tcPr>
                </a:tc>
                <a:tc>
                  <a:txBody>
                    <a:bodyPr/>
                    <a:lstStyle/>
                    <a:p>
                      <a:pPr algn="r" fontAlgn="b"/>
                      <a:r>
                        <a:rPr lang="is-IS" sz="1000" b="0" i="0" u="none" strike="noStrike">
                          <a:solidFill>
                            <a:srgbClr val="000000"/>
                          </a:solidFill>
                          <a:effectLst/>
                          <a:latin typeface="Calibri" charset="0"/>
                        </a:rPr>
                        <a:t>19840624</a:t>
                      </a:r>
                    </a:p>
                  </a:txBody>
                  <a:tcPr marL="4044" marR="4044" marT="4044" marB="0" anchor="b">
                    <a:lnL>
                      <a:noFill/>
                    </a:lnL>
                    <a:lnR>
                      <a:noFill/>
                    </a:lnR>
                    <a:lnT>
                      <a:noFill/>
                    </a:lnT>
                    <a:lnB>
                      <a:noFill/>
                    </a:lnB>
                  </a:tcPr>
                </a:tc>
                <a:tc>
                  <a:txBody>
                    <a:bodyPr/>
                    <a:lstStyle/>
                    <a:p>
                      <a:pPr algn="r" fontAlgn="b"/>
                      <a:r>
                        <a:rPr lang="uk-UA" sz="1000" b="0" i="0" u="none" strike="noStrike">
                          <a:solidFill>
                            <a:srgbClr val="000000"/>
                          </a:solidFill>
                          <a:effectLst/>
                          <a:latin typeface="Calibri" charset="0"/>
                        </a:rPr>
                        <a:t>391.4</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600080000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19840626</a:t>
                      </a:r>
                    </a:p>
                  </a:txBody>
                  <a:tcPr marL="4044" marR="4044" marT="4044" marB="0" anchor="b">
                    <a:lnL>
                      <a:noFill/>
                    </a:lnL>
                    <a:lnR>
                      <a:noFill/>
                    </a:lnR>
                    <a:lnT>
                      <a:noFill/>
                    </a:lnT>
                    <a:lnB>
                      <a:noFill/>
                    </a:lnB>
                  </a:tcPr>
                </a:tc>
              </a:tr>
              <a:tr h="652728">
                <a:tc>
                  <a:txBody>
                    <a:bodyPr/>
                    <a:lstStyle/>
                    <a:p>
                      <a:pPr algn="r" fontAlgn="b"/>
                      <a:r>
                        <a:rPr lang="mr-IN" sz="1000" b="0" i="0" u="none" strike="noStrike">
                          <a:solidFill>
                            <a:srgbClr val="000000"/>
                          </a:solidFill>
                          <a:effectLst/>
                          <a:latin typeface="Calibri" charset="0"/>
                        </a:rPr>
                        <a:t>-110.061893</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49.020664</a:t>
                      </a:r>
                    </a:p>
                  </a:txBody>
                  <a:tcPr marL="4044" marR="4044" marT="4044" marB="0" anchor="b">
                    <a:lnL>
                      <a:noFill/>
                    </a:lnL>
                    <a:lnR>
                      <a:noFill/>
                    </a:lnR>
                    <a:lnT>
                      <a:noFill/>
                    </a:lnT>
                    <a:lnB>
                      <a:noFill/>
                    </a:lnB>
                  </a:tcPr>
                </a:tc>
                <a:tc>
                  <a:txBody>
                    <a:bodyPr/>
                    <a:lstStyle/>
                    <a:p>
                      <a:pPr algn="l" fontAlgn="b"/>
                      <a:r>
                        <a:rPr lang="mr-IN" sz="1000" b="0" i="0" u="none" strike="noStrike">
                          <a:solidFill>
                            <a:srgbClr val="000000"/>
                          </a:solidFill>
                          <a:effectLst/>
                          <a:latin typeface="Calibri" charset="0"/>
                        </a:rPr>
                        <a:t>00/06-10-001-01W4/0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14011006000</a:t>
                      </a: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HERTZ MINERALS CRESSDAY 6-10-1-1</a:t>
                      </a: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998</a:t>
                      </a:r>
                    </a:p>
                  </a:txBody>
                  <a:tcPr marL="4044" marR="4044" marT="4044" marB="0" anchor="b">
                    <a:lnL>
                      <a:noFill/>
                    </a:lnL>
                    <a:lnR>
                      <a:noFill/>
                    </a:lnR>
                    <a:lnT>
                      <a:noFill/>
                    </a:lnT>
                    <a:lnB>
                      <a:noFill/>
                    </a:lnB>
                    <a:solidFill>
                      <a:srgbClr val="00DA2F"/>
                    </a:solidFill>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solidFill>
                      <a:schemeClr val="accent2">
                        <a:lumMod val="40000"/>
                        <a:lumOff val="6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RecCertified</a:t>
                      </a:r>
                    </a:p>
                  </a:txBody>
                  <a:tcPr marL="4044" marR="4044" marT="4044" marB="0" anchor="b">
                    <a:lnL>
                      <a:noFill/>
                    </a:lnL>
                    <a:lnR>
                      <a:noFill/>
                    </a:lnR>
                    <a:lnT>
                      <a:noFill/>
                    </a:lnT>
                    <a:lnB>
                      <a:noFill/>
                    </a:lnB>
                    <a:solidFill>
                      <a:schemeClr val="accent3">
                        <a:lumMod val="40000"/>
                        <a:lumOff val="60000"/>
                      </a:schemeClr>
                    </a:solidFill>
                  </a:tcPr>
                </a:tc>
                <a:tc>
                  <a:txBody>
                    <a:bodyPr/>
                    <a:lstStyle/>
                    <a:p>
                      <a:pPr algn="r" fontAlgn="b"/>
                      <a:r>
                        <a:rPr lang="en-US" sz="1000" b="0" i="0" u="none" strike="noStrike">
                          <a:solidFill>
                            <a:srgbClr val="000000"/>
                          </a:solidFill>
                          <a:effectLst/>
                          <a:latin typeface="Calibri" charset="0"/>
                        </a:rPr>
                        <a:t>50356</a:t>
                      </a:r>
                    </a:p>
                  </a:txBody>
                  <a:tcPr marL="4044" marR="4044" marT="4044" marB="0" anchor="b">
                    <a:lnL>
                      <a:noFill/>
                    </a:lnL>
                    <a:lnR>
                      <a:noFill/>
                    </a:lnR>
                    <a:lnT>
                      <a:noFill/>
                    </a:lnT>
                    <a:lnB>
                      <a:noFill/>
                    </a:lnB>
                    <a:solidFill>
                      <a:schemeClr val="accent3">
                        <a:lumMod val="60000"/>
                        <a:lumOff val="40000"/>
                      </a:schemeClr>
                    </a:solidFill>
                  </a:tcPr>
                </a:tc>
                <a:tc>
                  <a:txBody>
                    <a:bodyPr/>
                    <a:lstStyle/>
                    <a:p>
                      <a:pPr algn="r" fontAlgn="b"/>
                      <a:r>
                        <a:rPr lang="is-IS" sz="1000" b="0" i="0" u="none" strike="noStrike">
                          <a:solidFill>
                            <a:srgbClr val="000000"/>
                          </a:solidFill>
                          <a:effectLst/>
                          <a:latin typeface="Calibri" charset="0"/>
                        </a:rPr>
                        <a:t>19740705</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0T690</a:t>
                      </a:r>
                    </a:p>
                  </a:txBody>
                  <a:tcPr marL="4044" marR="4044" marT="4044" marB="0" anchor="b">
                    <a:lnL>
                      <a:noFill/>
                    </a:lnL>
                    <a:lnR>
                      <a:noFill/>
                    </a:lnR>
                    <a:lnT>
                      <a:noFill/>
                    </a:lnT>
                    <a:lnB>
                      <a:noFill/>
                    </a:lnB>
                    <a:solidFill>
                      <a:schemeClr val="accent3">
                        <a:lumMod val="60000"/>
                        <a:lumOff val="4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solidFill>
                      <a:schemeClr val="bg2">
                        <a:lumMod val="60000"/>
                        <a:lumOff val="40000"/>
                      </a:schemeClr>
                    </a:solidFill>
                  </a:tcPr>
                </a:tc>
                <a:tc>
                  <a:txBody>
                    <a:bodyPr/>
                    <a:lstStyle/>
                    <a:p>
                      <a:pPr algn="r" fontAlgn="b"/>
                      <a:r>
                        <a:rPr lang="is-IS" sz="1000" b="0" i="0" u="none" strike="noStrike">
                          <a:solidFill>
                            <a:srgbClr val="000000"/>
                          </a:solidFill>
                          <a:effectLst/>
                          <a:latin typeface="Calibri" charset="0"/>
                        </a:rPr>
                        <a:t>19740710</a:t>
                      </a:r>
                    </a:p>
                  </a:txBody>
                  <a:tcPr marL="4044" marR="4044" marT="4044" marB="0" anchor="b">
                    <a:lnL>
                      <a:noFill/>
                    </a:lnL>
                    <a:lnR>
                      <a:noFill/>
                    </a:lnR>
                    <a:lnT>
                      <a:noFill/>
                    </a:lnT>
                    <a:lnB>
                      <a:noFill/>
                    </a:lnB>
                  </a:tcPr>
                </a:tc>
                <a:tc>
                  <a:txBody>
                    <a:bodyPr/>
                    <a:lstStyle/>
                    <a:p>
                      <a:pPr algn="r" fontAlgn="b"/>
                      <a:r>
                        <a:rPr lang="cs-CZ" sz="1000" b="0" i="0" u="none" strike="noStrike">
                          <a:solidFill>
                            <a:srgbClr val="000000"/>
                          </a:solidFill>
                          <a:effectLst/>
                          <a:latin typeface="Calibri" charset="0"/>
                        </a:rPr>
                        <a:t>1216.2</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2000000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19740712</a:t>
                      </a:r>
                    </a:p>
                  </a:txBody>
                  <a:tcPr marL="4044" marR="4044" marT="4044" marB="0" anchor="b">
                    <a:lnL>
                      <a:noFill/>
                    </a:lnL>
                    <a:lnR>
                      <a:noFill/>
                    </a:lnR>
                    <a:lnT>
                      <a:noFill/>
                    </a:lnT>
                    <a:lnB>
                      <a:noFill/>
                    </a:lnB>
                  </a:tcPr>
                </a:tc>
              </a:tr>
              <a:tr h="490889">
                <a:tc>
                  <a:txBody>
                    <a:bodyPr/>
                    <a:lstStyle/>
                    <a:p>
                      <a:pPr algn="r" fontAlgn="b"/>
                      <a:r>
                        <a:rPr lang="mr-IN" sz="1000" b="0" i="0" u="none" strike="noStrike">
                          <a:solidFill>
                            <a:srgbClr val="000000"/>
                          </a:solidFill>
                          <a:effectLst/>
                          <a:latin typeface="Calibri" charset="0"/>
                        </a:rPr>
                        <a:t>-110.043292</a:t>
                      </a:r>
                    </a:p>
                  </a:txBody>
                  <a:tcPr marL="4044" marR="4044" marT="4044" marB="0" anchor="b">
                    <a:lnL>
                      <a:noFill/>
                    </a:lnL>
                    <a:lnR>
                      <a:noFill/>
                    </a:lnR>
                    <a:lnT>
                      <a:noFill/>
                    </a:lnT>
                    <a:lnB>
                      <a:noFill/>
                    </a:lnB>
                  </a:tcPr>
                </a:tc>
                <a:tc>
                  <a:txBody>
                    <a:bodyPr/>
                    <a:lstStyle/>
                    <a:p>
                      <a:pPr algn="r" fontAlgn="b"/>
                      <a:r>
                        <a:rPr lang="hr-HR" sz="1000" b="0" i="0" u="none" strike="noStrike">
                          <a:solidFill>
                            <a:srgbClr val="000000"/>
                          </a:solidFill>
                          <a:effectLst/>
                          <a:latin typeface="Calibri" charset="0"/>
                        </a:rPr>
                        <a:t>49.038414</a:t>
                      </a:r>
                    </a:p>
                  </a:txBody>
                  <a:tcPr marL="4044" marR="4044" marT="4044" marB="0" anchor="b">
                    <a:lnL>
                      <a:noFill/>
                    </a:lnL>
                    <a:lnR>
                      <a:noFill/>
                    </a:lnR>
                    <a:lnT>
                      <a:noFill/>
                    </a:lnT>
                    <a:lnB>
                      <a:noFill/>
                    </a:lnB>
                  </a:tcPr>
                </a:tc>
                <a:tc>
                  <a:txBody>
                    <a:bodyPr/>
                    <a:lstStyle/>
                    <a:p>
                      <a:pPr algn="l" fontAlgn="b"/>
                      <a:r>
                        <a:rPr lang="mr-IN" sz="1000" b="0" i="0" u="none" strike="noStrike">
                          <a:solidFill>
                            <a:srgbClr val="000000"/>
                          </a:solidFill>
                          <a:effectLst/>
                          <a:latin typeface="Calibri" charset="0"/>
                        </a:rPr>
                        <a:t>00/11-14-001-01W4/0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14011411000</a:t>
                      </a: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CANDEL ET AL FELDON 11-14-1-1</a:t>
                      </a: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998</a:t>
                      </a:r>
                    </a:p>
                  </a:txBody>
                  <a:tcPr marL="4044" marR="4044" marT="4044" marB="0" anchor="b">
                    <a:lnL>
                      <a:noFill/>
                    </a:lnL>
                    <a:lnR>
                      <a:noFill/>
                    </a:lnR>
                    <a:lnT>
                      <a:noFill/>
                    </a:lnT>
                    <a:lnB>
                      <a:noFill/>
                    </a:lnB>
                    <a:solidFill>
                      <a:srgbClr val="00DA2F"/>
                    </a:solidFill>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solidFill>
                      <a:schemeClr val="accent2">
                        <a:lumMod val="40000"/>
                        <a:lumOff val="6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RecCertified</a:t>
                      </a:r>
                    </a:p>
                  </a:txBody>
                  <a:tcPr marL="4044" marR="4044" marT="4044" marB="0" anchor="b">
                    <a:lnL>
                      <a:noFill/>
                    </a:lnL>
                    <a:lnR>
                      <a:noFill/>
                    </a:lnR>
                    <a:lnT>
                      <a:noFill/>
                    </a:lnT>
                    <a:lnB>
                      <a:noFill/>
                    </a:lnB>
                    <a:solidFill>
                      <a:schemeClr val="accent3">
                        <a:lumMod val="40000"/>
                        <a:lumOff val="60000"/>
                      </a:schemeClr>
                    </a:solidFill>
                  </a:tcPr>
                </a:tc>
                <a:tc>
                  <a:txBody>
                    <a:bodyPr/>
                    <a:lstStyle/>
                    <a:p>
                      <a:pPr algn="r" fontAlgn="b"/>
                      <a:r>
                        <a:rPr lang="cs-CZ" sz="1000" b="0" i="0" u="none" strike="noStrike">
                          <a:solidFill>
                            <a:srgbClr val="000000"/>
                          </a:solidFill>
                          <a:effectLst/>
                          <a:latin typeface="Calibri" charset="0"/>
                        </a:rPr>
                        <a:t>83713</a:t>
                      </a:r>
                    </a:p>
                  </a:txBody>
                  <a:tcPr marL="4044" marR="4044" marT="4044" marB="0" anchor="b">
                    <a:lnL>
                      <a:noFill/>
                    </a:lnL>
                    <a:lnR>
                      <a:noFill/>
                    </a:lnR>
                    <a:lnT>
                      <a:noFill/>
                    </a:lnT>
                    <a:lnB>
                      <a:noFill/>
                    </a:lnB>
                    <a:solidFill>
                      <a:schemeClr val="accent3">
                        <a:lumMod val="60000"/>
                        <a:lumOff val="40000"/>
                      </a:schemeClr>
                    </a:solidFill>
                  </a:tcPr>
                </a:tc>
                <a:tc>
                  <a:txBody>
                    <a:bodyPr/>
                    <a:lstStyle/>
                    <a:p>
                      <a:pPr algn="r" fontAlgn="b"/>
                      <a:r>
                        <a:rPr lang="is-IS" sz="1000" b="0" i="0" u="none" strike="noStrike">
                          <a:solidFill>
                            <a:srgbClr val="000000"/>
                          </a:solidFill>
                          <a:effectLst/>
                          <a:latin typeface="Calibri" charset="0"/>
                        </a:rPr>
                        <a:t>19800625</a:t>
                      </a:r>
                    </a:p>
                  </a:txBody>
                  <a:tcPr marL="4044" marR="4044" marT="4044" marB="0" anchor="b">
                    <a:lnL>
                      <a:noFill/>
                    </a:lnL>
                    <a:lnR>
                      <a:noFill/>
                    </a:lnR>
                    <a:lnT>
                      <a:noFill/>
                    </a:lnT>
                    <a:lnB>
                      <a:noFill/>
                    </a:lnB>
                  </a:tcPr>
                </a:tc>
                <a:tc>
                  <a:txBody>
                    <a:bodyPr/>
                    <a:lstStyle/>
                    <a:p>
                      <a:pPr algn="l" fontAlgn="b"/>
                      <a:r>
                        <a:rPr lang="cs-CZ" sz="1000" b="0" i="0" u="none" strike="noStrike">
                          <a:solidFill>
                            <a:srgbClr val="000000"/>
                          </a:solidFill>
                          <a:effectLst/>
                          <a:latin typeface="Calibri" charset="0"/>
                        </a:rPr>
                        <a:t>0K210</a:t>
                      </a:r>
                    </a:p>
                  </a:txBody>
                  <a:tcPr marL="4044" marR="4044" marT="4044" marB="0" anchor="b">
                    <a:lnL>
                      <a:noFill/>
                    </a:lnL>
                    <a:lnR>
                      <a:noFill/>
                    </a:lnR>
                    <a:lnT>
                      <a:noFill/>
                    </a:lnT>
                    <a:lnB>
                      <a:noFill/>
                    </a:lnB>
                    <a:solidFill>
                      <a:schemeClr val="accent3">
                        <a:lumMod val="60000"/>
                        <a:lumOff val="4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solidFill>
                      <a:schemeClr val="bg2">
                        <a:lumMod val="60000"/>
                        <a:lumOff val="40000"/>
                      </a:schemeClr>
                    </a:solidFill>
                  </a:tcPr>
                </a:tc>
                <a:tc>
                  <a:txBody>
                    <a:bodyPr/>
                    <a:lstStyle/>
                    <a:p>
                      <a:pPr algn="r" fontAlgn="b"/>
                      <a:r>
                        <a:rPr lang="is-IS" sz="1000" b="0" i="0" u="none" strike="noStrike">
                          <a:solidFill>
                            <a:srgbClr val="000000"/>
                          </a:solidFill>
                          <a:effectLst/>
                          <a:latin typeface="Calibri" charset="0"/>
                        </a:rPr>
                        <a:t>19800730</a:t>
                      </a: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847</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2000000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19800731</a:t>
                      </a:r>
                    </a:p>
                  </a:txBody>
                  <a:tcPr marL="4044" marR="4044" marT="4044" marB="0" anchor="b">
                    <a:lnL>
                      <a:noFill/>
                    </a:lnL>
                    <a:lnR>
                      <a:noFill/>
                    </a:lnR>
                    <a:lnT>
                      <a:noFill/>
                    </a:lnT>
                    <a:lnB>
                      <a:noFill/>
                    </a:lnB>
                  </a:tcPr>
                </a:tc>
              </a:tr>
              <a:tr h="652728">
                <a:tc>
                  <a:txBody>
                    <a:bodyPr/>
                    <a:lstStyle/>
                    <a:p>
                      <a:pPr algn="r" fontAlgn="b"/>
                      <a:r>
                        <a:rPr lang="mr-IN" sz="1000" b="0" i="0" u="none" strike="noStrike">
                          <a:solidFill>
                            <a:srgbClr val="000000"/>
                          </a:solidFill>
                          <a:effectLst/>
                          <a:latin typeface="Calibri" charset="0"/>
                        </a:rPr>
                        <a:t>-110.049329</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49.042937</a:t>
                      </a:r>
                    </a:p>
                  </a:txBody>
                  <a:tcPr marL="4044" marR="4044" marT="4044" marB="0" anchor="b">
                    <a:lnL>
                      <a:noFill/>
                    </a:lnL>
                    <a:lnR>
                      <a:noFill/>
                    </a:lnR>
                    <a:lnT>
                      <a:noFill/>
                    </a:lnT>
                    <a:lnB>
                      <a:noFill/>
                    </a:lnB>
                  </a:tcPr>
                </a:tc>
                <a:tc>
                  <a:txBody>
                    <a:bodyPr/>
                    <a:lstStyle/>
                    <a:p>
                      <a:pPr algn="l" fontAlgn="b"/>
                      <a:r>
                        <a:rPr lang="mr-IN" sz="1000" b="0" i="0" u="none" strike="noStrike">
                          <a:solidFill>
                            <a:srgbClr val="000000"/>
                          </a:solidFill>
                          <a:effectLst/>
                          <a:latin typeface="Calibri" charset="0"/>
                        </a:rPr>
                        <a:t>00/13-14-001-01W4/0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14011413000</a:t>
                      </a: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SOCONY 15 CYPRESS HILLS TH 13-14-1-1</a:t>
                      </a: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998</a:t>
                      </a:r>
                    </a:p>
                  </a:txBody>
                  <a:tcPr marL="4044" marR="4044" marT="4044" marB="0" anchor="b">
                    <a:lnL>
                      <a:noFill/>
                    </a:lnL>
                    <a:lnR>
                      <a:noFill/>
                    </a:lnR>
                    <a:lnT>
                      <a:noFill/>
                    </a:lnT>
                    <a:lnB>
                      <a:noFill/>
                    </a:lnB>
                    <a:solidFill>
                      <a:srgbClr val="00DA2F"/>
                    </a:solidFill>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solidFill>
                      <a:schemeClr val="accent2">
                        <a:lumMod val="40000"/>
                        <a:lumOff val="6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tcPr>
                </a:tc>
                <a:tc>
                  <a:txBody>
                    <a:bodyPr/>
                    <a:lstStyle/>
                    <a:p>
                      <a:pPr algn="l" fontAlgn="b"/>
                      <a:r>
                        <a:rPr lang="en-US" sz="1000" b="0" i="0" u="none" strike="noStrike">
                          <a:solidFill>
                            <a:srgbClr val="000000"/>
                          </a:solidFill>
                          <a:effectLst/>
                          <a:latin typeface="Calibri" charset="0"/>
                        </a:rPr>
                        <a:t>RecExempt</a:t>
                      </a:r>
                    </a:p>
                  </a:txBody>
                  <a:tcPr marL="4044" marR="4044" marT="4044" marB="0" anchor="b">
                    <a:lnL>
                      <a:noFill/>
                    </a:lnL>
                    <a:lnR>
                      <a:noFill/>
                    </a:lnR>
                    <a:lnT>
                      <a:noFill/>
                    </a:lnT>
                    <a:lnB>
                      <a:noFill/>
                    </a:lnB>
                    <a:solidFill>
                      <a:schemeClr val="accent3">
                        <a:lumMod val="40000"/>
                        <a:lumOff val="60000"/>
                      </a:schemeClr>
                    </a:solidFill>
                  </a:tcPr>
                </a:tc>
                <a:tc>
                  <a:txBody>
                    <a:bodyPr/>
                    <a:lstStyle/>
                    <a:p>
                      <a:pPr algn="l" fontAlgn="b"/>
                      <a:r>
                        <a:rPr lang="is-IS" sz="1000" b="0" i="0" u="none" strike="noStrike">
                          <a:solidFill>
                            <a:srgbClr val="000000"/>
                          </a:solidFill>
                          <a:effectLst/>
                          <a:latin typeface="Calibri" charset="0"/>
                        </a:rPr>
                        <a:t>0004123L</a:t>
                      </a:r>
                    </a:p>
                  </a:txBody>
                  <a:tcPr marL="4044" marR="4044" marT="4044" marB="0" anchor="b">
                    <a:lnL>
                      <a:noFill/>
                    </a:lnL>
                    <a:lnR>
                      <a:noFill/>
                    </a:lnR>
                    <a:lnT>
                      <a:noFill/>
                    </a:lnT>
                    <a:lnB>
                      <a:noFill/>
                    </a:lnB>
                    <a:solidFill>
                      <a:schemeClr val="accent3">
                        <a:lumMod val="60000"/>
                        <a:lumOff val="40000"/>
                      </a:schemeClr>
                    </a:solidFill>
                  </a:tcPr>
                </a:tc>
                <a:tc>
                  <a:txBody>
                    <a:bodyPr/>
                    <a:lstStyle/>
                    <a:p>
                      <a:pPr algn="r" fontAlgn="b"/>
                      <a:r>
                        <a:rPr lang="is-IS" sz="1000" b="0" i="0" u="none" strike="noStrike">
                          <a:solidFill>
                            <a:srgbClr val="000000"/>
                          </a:solidFill>
                          <a:effectLst/>
                          <a:latin typeface="Calibri" charset="0"/>
                        </a:rPr>
                        <a:t>19520125</a:t>
                      </a:r>
                    </a:p>
                  </a:txBody>
                  <a:tcPr marL="4044" marR="4044" marT="4044" marB="0" anchor="b">
                    <a:lnL>
                      <a:noFill/>
                    </a:lnL>
                    <a:lnR>
                      <a:noFill/>
                    </a:lnR>
                    <a:lnT>
                      <a:noFill/>
                    </a:lnT>
                    <a:lnB>
                      <a:noFill/>
                    </a:lnB>
                  </a:tcPr>
                </a:tc>
                <a:tc>
                  <a:txBody>
                    <a:bodyPr/>
                    <a:lstStyle/>
                    <a:p>
                      <a:pPr algn="r" fontAlgn="b"/>
                      <a:r>
                        <a:rPr lang="ru-RU" sz="1000" b="0" i="0" u="none" strike="noStrike">
                          <a:solidFill>
                            <a:srgbClr val="000000"/>
                          </a:solidFill>
                          <a:effectLst/>
                          <a:latin typeface="Calibri" charset="0"/>
                        </a:rPr>
                        <a:t>570</a:t>
                      </a:r>
                    </a:p>
                  </a:txBody>
                  <a:tcPr marL="4044" marR="4044" marT="4044" marB="0" anchor="b">
                    <a:lnL>
                      <a:noFill/>
                    </a:lnL>
                    <a:lnR>
                      <a:noFill/>
                    </a:lnR>
                    <a:lnT>
                      <a:noFill/>
                    </a:lnT>
                    <a:lnB>
                      <a:noFill/>
                    </a:lnB>
                    <a:solidFill>
                      <a:schemeClr val="accent3">
                        <a:lumMod val="60000"/>
                        <a:lumOff val="4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solidFill>
                      <a:schemeClr val="bg2">
                        <a:lumMod val="60000"/>
                        <a:lumOff val="40000"/>
                      </a:schemeClr>
                    </a:solidFill>
                  </a:tcPr>
                </a:tc>
                <a:tc>
                  <a:txBody>
                    <a:bodyPr/>
                    <a:lstStyle/>
                    <a:p>
                      <a:pPr algn="r" fontAlgn="b"/>
                      <a:r>
                        <a:rPr lang="is-IS" sz="1000" b="0" i="0" u="none" strike="noStrike">
                          <a:solidFill>
                            <a:srgbClr val="000000"/>
                          </a:solidFill>
                          <a:effectLst/>
                          <a:latin typeface="Calibri" charset="0"/>
                        </a:rPr>
                        <a:t>19520125</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244</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2000000</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19520126</a:t>
                      </a:r>
                    </a:p>
                  </a:txBody>
                  <a:tcPr marL="4044" marR="4044" marT="4044" marB="0" anchor="b">
                    <a:lnL>
                      <a:noFill/>
                    </a:lnL>
                    <a:lnR>
                      <a:noFill/>
                    </a:lnR>
                    <a:lnT>
                      <a:noFill/>
                    </a:lnT>
                    <a:lnB>
                      <a:noFill/>
                    </a:lnB>
                  </a:tcPr>
                </a:tc>
              </a:tr>
              <a:tr h="652728">
                <a:tc>
                  <a:txBody>
                    <a:bodyPr/>
                    <a:lstStyle/>
                    <a:p>
                      <a:pPr algn="r" fontAlgn="b"/>
                      <a:r>
                        <a:rPr lang="mr-IN" sz="1000" b="0" i="0" u="none" strike="noStrike">
                          <a:solidFill>
                            <a:srgbClr val="000000"/>
                          </a:solidFill>
                          <a:effectLst/>
                          <a:latin typeface="Calibri" charset="0"/>
                        </a:rPr>
                        <a:t>-110.094564</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49.042727</a:t>
                      </a:r>
                    </a:p>
                  </a:txBody>
                  <a:tcPr marL="4044" marR="4044" marT="4044" marB="0" anchor="b">
                    <a:lnL>
                      <a:noFill/>
                    </a:lnL>
                    <a:lnR>
                      <a:noFill/>
                    </a:lnR>
                    <a:lnT>
                      <a:noFill/>
                    </a:lnT>
                    <a:lnB>
                      <a:noFill/>
                    </a:lnB>
                  </a:tcPr>
                </a:tc>
                <a:tc>
                  <a:txBody>
                    <a:bodyPr/>
                    <a:lstStyle/>
                    <a:p>
                      <a:pPr algn="l" fontAlgn="b"/>
                      <a:r>
                        <a:rPr lang="mr-IN" sz="1000" b="0" i="0" u="none" strike="noStrike" dirty="0">
                          <a:solidFill>
                            <a:srgbClr val="000000"/>
                          </a:solidFill>
                          <a:effectLst/>
                          <a:latin typeface="Calibri" charset="0"/>
                        </a:rPr>
                        <a:t>W0/13-16-001-01W4/0</a:t>
                      </a:r>
                    </a:p>
                  </a:txBody>
                  <a:tcPr marL="4044" marR="4044" marT="4044" marB="0" anchor="b">
                    <a:lnL>
                      <a:noFill/>
                    </a:lnL>
                    <a:lnR>
                      <a:noFill/>
                    </a:lnR>
                    <a:lnT>
                      <a:noFill/>
                    </a:lnT>
                    <a:lnB>
                      <a:noFill/>
                    </a:lnB>
                  </a:tcPr>
                </a:tc>
                <a:tc gridSpan="2">
                  <a:txBody>
                    <a:bodyPr/>
                    <a:lstStyle/>
                    <a:p>
                      <a:pPr algn="l" fontAlgn="b"/>
                      <a:r>
                        <a:rPr lang="is-IS" sz="1000" b="0" i="0" u="none" strike="noStrike">
                          <a:solidFill>
                            <a:srgbClr val="000000"/>
                          </a:solidFill>
                          <a:effectLst/>
                          <a:latin typeface="Calibri" charset="0"/>
                        </a:rPr>
                        <a:t>0014011613W00</a:t>
                      </a:r>
                    </a:p>
                  </a:txBody>
                  <a:tcPr marL="4044" marR="4044" marT="4044" marB="0" anchor="b">
                    <a:lnL>
                      <a:noFill/>
                    </a:lnL>
                    <a:lnR>
                      <a:noFill/>
                    </a:lnR>
                    <a:lnT>
                      <a:noFill/>
                    </a:lnT>
                    <a:lnB>
                      <a:noFill/>
                    </a:lnB>
                  </a:tcPr>
                </a:tc>
                <a:tc hMerge="1">
                  <a:txBody>
                    <a:bodyPr/>
                    <a:lstStyle/>
                    <a:p>
                      <a:endParaRPr lang="en-US"/>
                    </a:p>
                  </a:txBody>
                  <a:tcPr/>
                </a:tc>
                <a:tc>
                  <a:txBody>
                    <a:bodyPr/>
                    <a:lstStyle/>
                    <a:p>
                      <a:pPr algn="l" fontAlgn="b"/>
                      <a:r>
                        <a:rPr lang="en-US" sz="1000" b="0" i="0" u="none" strike="noStrike">
                          <a:solidFill>
                            <a:srgbClr val="000000"/>
                          </a:solidFill>
                          <a:effectLst/>
                          <a:latin typeface="Calibri" charset="0"/>
                        </a:rPr>
                        <a:t>SOCONY 13 CYPRESS HILLS TH 13-16-1-1</a:t>
                      </a:r>
                    </a:p>
                  </a:txBody>
                  <a:tcPr marL="4044" marR="4044" marT="4044" marB="0" anchor="b">
                    <a:lnL>
                      <a:noFill/>
                    </a:lnL>
                    <a:lnR>
                      <a:noFill/>
                    </a:lnR>
                    <a:lnT>
                      <a:noFill/>
                    </a:lnT>
                    <a:lnB>
                      <a:noFill/>
                    </a:lnB>
                  </a:tcPr>
                </a:tc>
                <a:tc>
                  <a:txBody>
                    <a:bodyPr/>
                    <a:lstStyle/>
                    <a:p>
                      <a:pPr algn="r" fontAlgn="b"/>
                      <a:r>
                        <a:rPr lang="en-US" sz="1000" b="0" i="0" u="none" strike="noStrike" dirty="0">
                          <a:solidFill>
                            <a:srgbClr val="000000"/>
                          </a:solidFill>
                          <a:effectLst/>
                          <a:latin typeface="Calibri" charset="0"/>
                        </a:rPr>
                        <a:t>998</a:t>
                      </a:r>
                    </a:p>
                  </a:txBody>
                  <a:tcPr marL="4044" marR="4044" marT="4044" marB="0" anchor="b">
                    <a:lnL>
                      <a:noFill/>
                    </a:lnL>
                    <a:lnR>
                      <a:noFill/>
                    </a:lnR>
                    <a:lnT>
                      <a:noFill/>
                    </a:lnT>
                    <a:lnB>
                      <a:noFill/>
                    </a:lnB>
                    <a:solidFill>
                      <a:srgbClr val="00DA2F"/>
                    </a:solidFill>
                  </a:tcPr>
                </a:tc>
                <a:tc>
                  <a:txBody>
                    <a:bodyPr/>
                    <a:lstStyle/>
                    <a:p>
                      <a:pPr algn="r" fontAlgn="b"/>
                      <a:r>
                        <a:rPr lang="en-US" sz="1000" b="0" i="0" u="none" strike="noStrike" dirty="0">
                          <a:solidFill>
                            <a:srgbClr val="000000"/>
                          </a:solidFill>
                          <a:effectLst/>
                          <a:latin typeface="Calibri" charset="0"/>
                        </a:rPr>
                        <a:t>0</a:t>
                      </a:r>
                    </a:p>
                  </a:txBody>
                  <a:tcPr marL="4044" marR="4044" marT="4044" marB="0" anchor="b">
                    <a:lnL>
                      <a:noFill/>
                    </a:lnL>
                    <a:lnR>
                      <a:noFill/>
                    </a:lnR>
                    <a:lnT>
                      <a:noFill/>
                    </a:lnT>
                    <a:lnB>
                      <a:noFill/>
                    </a:lnB>
                    <a:solidFill>
                      <a:schemeClr val="accent2">
                        <a:lumMod val="40000"/>
                        <a:lumOff val="6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r" fontAlgn="b"/>
                      <a:r>
                        <a:rPr lang="en-US" sz="1000" b="0" i="0" u="none" strike="noStrike">
                          <a:solidFill>
                            <a:srgbClr val="000000"/>
                          </a:solidFill>
                          <a:effectLst/>
                          <a:latin typeface="Calibri" charset="0"/>
                        </a:rPr>
                        <a:t>0</a:t>
                      </a:r>
                    </a:p>
                  </a:txBody>
                  <a:tcPr marL="4044" marR="4044" marT="4044" marB="0" anchor="b">
                    <a:lnL>
                      <a:noFill/>
                    </a:lnL>
                    <a:lnR>
                      <a:noFill/>
                    </a:lnR>
                    <a:lnT>
                      <a:noFill/>
                    </a:lnT>
                    <a:lnB>
                      <a:noFill/>
                    </a:lnB>
                  </a:tcPr>
                </a:tc>
                <a:tc>
                  <a:txBody>
                    <a:bodyPr/>
                    <a:lstStyle/>
                    <a:p>
                      <a:pPr algn="l" fontAlgn="b"/>
                      <a:r>
                        <a:rPr lang="en-US" sz="1000" b="0" i="0" u="none" strike="noStrike" dirty="0" err="1">
                          <a:solidFill>
                            <a:srgbClr val="000000"/>
                          </a:solidFill>
                          <a:effectLst/>
                          <a:latin typeface="Calibri" charset="0"/>
                        </a:rPr>
                        <a:t>RecExempt</a:t>
                      </a:r>
                      <a:endParaRPr lang="en-US" sz="1000" b="0" i="0" u="none" strike="noStrike" dirty="0">
                        <a:solidFill>
                          <a:srgbClr val="000000"/>
                        </a:solidFill>
                        <a:effectLst/>
                        <a:latin typeface="Calibri" charset="0"/>
                      </a:endParaRPr>
                    </a:p>
                  </a:txBody>
                  <a:tcPr marL="4044" marR="4044" marT="4044" marB="0" anchor="b">
                    <a:lnL>
                      <a:noFill/>
                    </a:lnL>
                    <a:lnR>
                      <a:noFill/>
                    </a:lnR>
                    <a:lnT>
                      <a:noFill/>
                    </a:lnT>
                    <a:lnB>
                      <a:noFill/>
                    </a:lnB>
                    <a:solidFill>
                      <a:schemeClr val="accent3">
                        <a:lumMod val="40000"/>
                        <a:lumOff val="60000"/>
                      </a:schemeClr>
                    </a:solidFill>
                  </a:tcPr>
                </a:tc>
                <a:tc>
                  <a:txBody>
                    <a:bodyPr/>
                    <a:lstStyle/>
                    <a:p>
                      <a:pPr algn="l" fontAlgn="b"/>
                      <a:r>
                        <a:rPr lang="is-IS" sz="1000" b="0" i="0" u="none" strike="noStrike" dirty="0">
                          <a:solidFill>
                            <a:srgbClr val="000000"/>
                          </a:solidFill>
                          <a:effectLst/>
                          <a:latin typeface="Calibri" charset="0"/>
                        </a:rPr>
                        <a:t>0004123J</a:t>
                      </a:r>
                    </a:p>
                  </a:txBody>
                  <a:tcPr marL="4044" marR="4044" marT="4044" marB="0" anchor="b">
                    <a:lnL>
                      <a:noFill/>
                    </a:lnL>
                    <a:lnR>
                      <a:noFill/>
                    </a:lnR>
                    <a:lnT>
                      <a:noFill/>
                    </a:lnT>
                    <a:lnB>
                      <a:noFill/>
                    </a:lnB>
                    <a:solidFill>
                      <a:schemeClr val="accent3">
                        <a:lumMod val="60000"/>
                        <a:lumOff val="40000"/>
                      </a:schemeClr>
                    </a:solidFill>
                  </a:tcPr>
                </a:tc>
                <a:tc>
                  <a:txBody>
                    <a:bodyPr/>
                    <a:lstStyle/>
                    <a:p>
                      <a:pPr algn="r" fontAlgn="b"/>
                      <a:r>
                        <a:rPr lang="is-IS" sz="1000" b="0" i="0" u="none" strike="noStrike">
                          <a:solidFill>
                            <a:srgbClr val="000000"/>
                          </a:solidFill>
                          <a:effectLst/>
                          <a:latin typeface="Calibri" charset="0"/>
                        </a:rPr>
                        <a:t>19520125</a:t>
                      </a:r>
                    </a:p>
                  </a:txBody>
                  <a:tcPr marL="4044" marR="4044" marT="4044" marB="0" anchor="b">
                    <a:lnL>
                      <a:noFill/>
                    </a:lnL>
                    <a:lnR>
                      <a:noFill/>
                    </a:lnR>
                    <a:lnT>
                      <a:noFill/>
                    </a:lnT>
                    <a:lnB>
                      <a:noFill/>
                    </a:lnB>
                  </a:tcPr>
                </a:tc>
                <a:tc>
                  <a:txBody>
                    <a:bodyPr/>
                    <a:lstStyle/>
                    <a:p>
                      <a:pPr algn="r" fontAlgn="b"/>
                      <a:r>
                        <a:rPr lang="ru-RU" sz="1000" b="0" i="0" u="none" strike="noStrike" dirty="0">
                          <a:solidFill>
                            <a:srgbClr val="000000"/>
                          </a:solidFill>
                          <a:effectLst/>
                          <a:latin typeface="Calibri" charset="0"/>
                        </a:rPr>
                        <a:t>570</a:t>
                      </a:r>
                    </a:p>
                  </a:txBody>
                  <a:tcPr marL="4044" marR="4044" marT="4044" marB="0" anchor="b">
                    <a:lnL>
                      <a:noFill/>
                    </a:lnL>
                    <a:lnR>
                      <a:noFill/>
                    </a:lnR>
                    <a:lnT>
                      <a:noFill/>
                    </a:lnT>
                    <a:lnB>
                      <a:noFill/>
                    </a:lnB>
                    <a:solidFill>
                      <a:schemeClr val="accent3">
                        <a:lumMod val="60000"/>
                        <a:lumOff val="40000"/>
                      </a:schemeClr>
                    </a:solidFill>
                  </a:tcPr>
                </a:tc>
                <a:tc>
                  <a:txBody>
                    <a:bodyPr/>
                    <a:lstStyle/>
                    <a:p>
                      <a:pPr algn="l" fontAlgn="b"/>
                      <a:endParaRPr lang="en-US" sz="1000" b="0" i="0" u="none" strike="noStrike">
                        <a:solidFill>
                          <a:srgbClr val="000000"/>
                        </a:solidFill>
                        <a:effectLst/>
                        <a:latin typeface="Calibri" charset="0"/>
                      </a:endParaRPr>
                    </a:p>
                  </a:txBody>
                  <a:tcPr marL="4044" marR="4044" marT="4044" marB="0" anchor="b">
                    <a:lnL>
                      <a:noFill/>
                    </a:lnL>
                    <a:lnR>
                      <a:noFill/>
                    </a:lnR>
                    <a:lnT>
                      <a:noFill/>
                    </a:lnT>
                    <a:lnB>
                      <a:noFill/>
                    </a:lnB>
                  </a:tcPr>
                </a:tc>
                <a:tc>
                  <a:txBody>
                    <a:bodyPr/>
                    <a:lstStyle/>
                    <a:p>
                      <a:pPr algn="l" fontAlgn="b"/>
                      <a:endParaRPr lang="en-US" sz="1000" b="0" i="0" u="none" strike="noStrike" dirty="0">
                        <a:solidFill>
                          <a:srgbClr val="000000"/>
                        </a:solidFill>
                        <a:effectLst/>
                        <a:latin typeface="Calibri" charset="0"/>
                      </a:endParaRPr>
                    </a:p>
                  </a:txBody>
                  <a:tcPr marL="4044" marR="4044" marT="4044" marB="0" anchor="b">
                    <a:lnL>
                      <a:noFill/>
                    </a:lnL>
                    <a:lnR>
                      <a:noFill/>
                    </a:lnR>
                    <a:lnT>
                      <a:noFill/>
                    </a:lnT>
                    <a:lnB>
                      <a:noFill/>
                    </a:lnB>
                    <a:solidFill>
                      <a:schemeClr val="bg2">
                        <a:lumMod val="60000"/>
                        <a:lumOff val="40000"/>
                      </a:schemeClr>
                    </a:solidFill>
                  </a:tcPr>
                </a:tc>
                <a:tc>
                  <a:txBody>
                    <a:bodyPr/>
                    <a:lstStyle/>
                    <a:p>
                      <a:pPr algn="r" fontAlgn="b"/>
                      <a:r>
                        <a:rPr lang="is-IS" sz="1000" b="0" i="0" u="none" strike="noStrike">
                          <a:solidFill>
                            <a:srgbClr val="000000"/>
                          </a:solidFill>
                          <a:effectLst/>
                          <a:latin typeface="Calibri" charset="0"/>
                        </a:rPr>
                        <a:t>19520125</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244</a:t>
                      </a:r>
                    </a:p>
                  </a:txBody>
                  <a:tcPr marL="4044" marR="4044" marT="4044" marB="0" anchor="b">
                    <a:lnL>
                      <a:noFill/>
                    </a:lnL>
                    <a:lnR>
                      <a:noFill/>
                    </a:lnR>
                    <a:lnT>
                      <a:noFill/>
                    </a:lnT>
                    <a:lnB>
                      <a:noFill/>
                    </a:lnB>
                  </a:tcPr>
                </a:tc>
                <a:tc>
                  <a:txBody>
                    <a:bodyPr/>
                    <a:lstStyle/>
                    <a:p>
                      <a:pPr algn="r" fontAlgn="b"/>
                      <a:r>
                        <a:rPr lang="is-IS" sz="1000" b="0" i="0" u="none" strike="noStrike">
                          <a:solidFill>
                            <a:srgbClr val="000000"/>
                          </a:solidFill>
                          <a:effectLst/>
                          <a:latin typeface="Calibri" charset="0"/>
                        </a:rPr>
                        <a:t>2000000</a:t>
                      </a:r>
                    </a:p>
                  </a:txBody>
                  <a:tcPr marL="4044" marR="4044" marT="4044" marB="0" anchor="b">
                    <a:lnL>
                      <a:noFill/>
                    </a:lnL>
                    <a:lnR>
                      <a:noFill/>
                    </a:lnR>
                    <a:lnT>
                      <a:noFill/>
                    </a:lnT>
                    <a:lnB>
                      <a:noFill/>
                    </a:lnB>
                  </a:tcPr>
                </a:tc>
                <a:tc>
                  <a:txBody>
                    <a:bodyPr/>
                    <a:lstStyle/>
                    <a:p>
                      <a:pPr algn="r" fontAlgn="b"/>
                      <a:r>
                        <a:rPr lang="is-IS" sz="1000" b="0" i="0" u="none" strike="noStrike" dirty="0">
                          <a:solidFill>
                            <a:srgbClr val="000000"/>
                          </a:solidFill>
                          <a:effectLst/>
                          <a:latin typeface="Calibri" charset="0"/>
                        </a:rPr>
                        <a:t>19520126</a:t>
                      </a:r>
                    </a:p>
                  </a:txBody>
                  <a:tcPr marL="4044" marR="4044" marT="4044" marB="0" anchor="b">
                    <a:lnL>
                      <a:noFill/>
                    </a:lnL>
                    <a:lnR>
                      <a:noFill/>
                    </a:lnR>
                    <a:lnT>
                      <a:noFill/>
                    </a:lnT>
                    <a:lnB>
                      <a:noFill/>
                    </a:lnB>
                  </a:tcPr>
                </a:tc>
              </a:tr>
            </a:tbl>
          </a:graphicData>
        </a:graphic>
      </p:graphicFrame>
      <p:sp>
        <p:nvSpPr>
          <p:cNvPr id="6" name="TextBox 5"/>
          <p:cNvSpPr txBox="1"/>
          <p:nvPr/>
        </p:nvSpPr>
        <p:spPr>
          <a:xfrm flipH="1">
            <a:off x="3479180" y="5691852"/>
            <a:ext cx="980195" cy="276999"/>
          </a:xfrm>
          <a:prstGeom prst="rect">
            <a:avLst/>
          </a:prstGeom>
          <a:noFill/>
        </p:spPr>
        <p:txBody>
          <a:bodyPr wrap="square" rtlCol="0">
            <a:spAutoFit/>
          </a:bodyPr>
          <a:lstStyle/>
          <a:p>
            <a:r>
              <a:rPr lang="en-US" sz="1200" b="1" smtClean="0"/>
              <a:t>FieldNode</a:t>
            </a:r>
            <a:endParaRPr lang="en-US" sz="1200" b="1" dirty="0"/>
          </a:p>
        </p:txBody>
      </p:sp>
      <p:sp>
        <p:nvSpPr>
          <p:cNvPr id="7" name="TextBox 6"/>
          <p:cNvSpPr txBox="1"/>
          <p:nvPr/>
        </p:nvSpPr>
        <p:spPr>
          <a:xfrm flipH="1">
            <a:off x="4000126" y="659703"/>
            <a:ext cx="980195" cy="276999"/>
          </a:xfrm>
          <a:prstGeom prst="rect">
            <a:avLst/>
          </a:prstGeom>
          <a:noFill/>
        </p:spPr>
        <p:txBody>
          <a:bodyPr wrap="square" rtlCol="0">
            <a:spAutoFit/>
          </a:bodyPr>
          <a:lstStyle/>
          <a:p>
            <a:r>
              <a:rPr lang="en-US" sz="1200" b="1" smtClean="0"/>
              <a:t>PoolNode</a:t>
            </a:r>
            <a:endParaRPr lang="en-US" sz="1200" b="1" dirty="0"/>
          </a:p>
        </p:txBody>
      </p:sp>
      <p:sp>
        <p:nvSpPr>
          <p:cNvPr id="8" name="TextBox 7"/>
          <p:cNvSpPr txBox="1"/>
          <p:nvPr/>
        </p:nvSpPr>
        <p:spPr>
          <a:xfrm flipH="1">
            <a:off x="5684982" y="659703"/>
            <a:ext cx="1197456" cy="276999"/>
          </a:xfrm>
          <a:prstGeom prst="rect">
            <a:avLst/>
          </a:prstGeom>
          <a:noFill/>
        </p:spPr>
        <p:txBody>
          <a:bodyPr wrap="square" rtlCol="0">
            <a:spAutoFit/>
          </a:bodyPr>
          <a:lstStyle/>
          <a:p>
            <a:r>
              <a:rPr lang="en-US" sz="1200" b="1" smtClean="0"/>
              <a:t>StatusNode</a:t>
            </a:r>
            <a:endParaRPr lang="en-US" sz="1200" b="1" dirty="0"/>
          </a:p>
        </p:txBody>
      </p:sp>
      <p:sp>
        <p:nvSpPr>
          <p:cNvPr id="9" name="TextBox 8"/>
          <p:cNvSpPr txBox="1"/>
          <p:nvPr/>
        </p:nvSpPr>
        <p:spPr>
          <a:xfrm flipH="1">
            <a:off x="6172111" y="5686623"/>
            <a:ext cx="1197456" cy="276999"/>
          </a:xfrm>
          <a:prstGeom prst="rect">
            <a:avLst/>
          </a:prstGeom>
          <a:noFill/>
        </p:spPr>
        <p:txBody>
          <a:bodyPr wrap="square" rtlCol="0">
            <a:spAutoFit/>
          </a:bodyPr>
          <a:lstStyle/>
          <a:p>
            <a:r>
              <a:rPr lang="en-US" sz="1200" b="1" dirty="0" err="1" smtClean="0"/>
              <a:t>LicenseNode</a:t>
            </a:r>
            <a:endParaRPr lang="en-US" sz="1200" b="1" dirty="0"/>
          </a:p>
        </p:txBody>
      </p:sp>
      <p:sp>
        <p:nvSpPr>
          <p:cNvPr id="10" name="TextBox 9"/>
          <p:cNvSpPr txBox="1"/>
          <p:nvPr/>
        </p:nvSpPr>
        <p:spPr>
          <a:xfrm flipH="1">
            <a:off x="7461658" y="598219"/>
            <a:ext cx="1267698" cy="276999"/>
          </a:xfrm>
          <a:prstGeom prst="rect">
            <a:avLst/>
          </a:prstGeom>
          <a:noFill/>
        </p:spPr>
        <p:txBody>
          <a:bodyPr wrap="square" rtlCol="0">
            <a:spAutoFit/>
          </a:bodyPr>
          <a:lstStyle/>
          <a:p>
            <a:r>
              <a:rPr lang="en-US" sz="1200" b="1" smtClean="0"/>
              <a:t>LicenseeNode</a:t>
            </a:r>
            <a:endParaRPr lang="en-US" sz="1200" b="1" dirty="0"/>
          </a:p>
        </p:txBody>
      </p:sp>
      <p:sp>
        <p:nvSpPr>
          <p:cNvPr id="11" name="TextBox 10"/>
          <p:cNvSpPr txBox="1"/>
          <p:nvPr/>
        </p:nvSpPr>
        <p:spPr>
          <a:xfrm flipH="1">
            <a:off x="8548816" y="5699987"/>
            <a:ext cx="1267698" cy="276999"/>
          </a:xfrm>
          <a:prstGeom prst="rect">
            <a:avLst/>
          </a:prstGeom>
          <a:noFill/>
        </p:spPr>
        <p:txBody>
          <a:bodyPr wrap="square" rtlCol="0">
            <a:spAutoFit/>
          </a:bodyPr>
          <a:lstStyle/>
          <a:p>
            <a:r>
              <a:rPr lang="en-US" sz="1200" b="1" smtClean="0"/>
              <a:t>OperatorNode</a:t>
            </a:r>
            <a:endParaRPr lang="en-US" sz="1200" b="1" dirty="0"/>
          </a:p>
        </p:txBody>
      </p:sp>
      <p:sp>
        <p:nvSpPr>
          <p:cNvPr id="12" name="TextBox 11"/>
          <p:cNvSpPr txBox="1"/>
          <p:nvPr/>
        </p:nvSpPr>
        <p:spPr>
          <a:xfrm>
            <a:off x="1968192" y="6051834"/>
            <a:ext cx="8971153" cy="646331"/>
          </a:xfrm>
          <a:prstGeom prst="rect">
            <a:avLst/>
          </a:prstGeom>
          <a:noFill/>
        </p:spPr>
        <p:txBody>
          <a:bodyPr wrap="square" rtlCol="0">
            <a:spAutoFit/>
          </a:bodyPr>
          <a:lstStyle/>
          <a:p>
            <a:pPr algn="ctr"/>
            <a:r>
              <a:rPr lang="en-US" dirty="0" smtClean="0"/>
              <a:t>Goal is to take this in one shot and transform it into a graph of nodes and relationships without additional manipulation</a:t>
            </a:r>
            <a:endParaRPr lang="en-US" dirty="0"/>
          </a:p>
        </p:txBody>
      </p:sp>
    </p:spTree>
    <p:extLst>
      <p:ext uri="{BB962C8B-B14F-4D97-AF65-F5344CB8AC3E}">
        <p14:creationId xmlns:p14="http://schemas.microsoft.com/office/powerpoint/2010/main" val="147568904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0203051" cy="6858000"/>
          </a:xfrm>
          <a:prstGeom prst="rect">
            <a:avLst/>
          </a:prstGeom>
        </p:spPr>
      </p:pic>
      <p:sp>
        <p:nvSpPr>
          <p:cNvPr id="2" name="Title 1"/>
          <p:cNvSpPr>
            <a:spLocks noGrp="1"/>
          </p:cNvSpPr>
          <p:nvPr>
            <p:ph type="title"/>
          </p:nvPr>
        </p:nvSpPr>
        <p:spPr>
          <a:xfrm>
            <a:off x="5940535" y="150618"/>
            <a:ext cx="5556372" cy="992306"/>
          </a:xfrm>
        </p:spPr>
        <p:txBody>
          <a:bodyPr/>
          <a:lstStyle/>
          <a:p>
            <a:r>
              <a:rPr lang="en-US" dirty="0" smtClean="0"/>
              <a:t>Initial Model</a:t>
            </a:r>
            <a:endParaRPr lang="en-US" dirty="0"/>
          </a:p>
        </p:txBody>
      </p:sp>
      <p:sp>
        <p:nvSpPr>
          <p:cNvPr id="3" name="Rectangle 2"/>
          <p:cNvSpPr/>
          <p:nvPr/>
        </p:nvSpPr>
        <p:spPr>
          <a:xfrm>
            <a:off x="9247573" y="1108876"/>
            <a:ext cx="2795075" cy="2862322"/>
          </a:xfrm>
          <a:prstGeom prst="rect">
            <a:avLst/>
          </a:prstGeom>
        </p:spPr>
        <p:txBody>
          <a:bodyPr wrap="square">
            <a:spAutoFit/>
          </a:bodyPr>
          <a:lstStyle/>
          <a:p>
            <a:r>
              <a:rPr lang="en-US" dirty="0" smtClean="0"/>
              <a:t>Lets us see relationships between:</a:t>
            </a:r>
          </a:p>
          <a:p>
            <a:pPr marL="285750" indent="-285750">
              <a:buFontTx/>
              <a:buChar char="-"/>
            </a:pPr>
            <a:r>
              <a:rPr lang="en-US" dirty="0" smtClean="0"/>
              <a:t>License status, operators wells and facilities they are linked to</a:t>
            </a:r>
          </a:p>
          <a:p>
            <a:pPr marL="285750" indent="-285750">
              <a:buFontTx/>
              <a:buChar char="-"/>
            </a:pPr>
            <a:r>
              <a:rPr lang="en-US" dirty="0" smtClean="0"/>
              <a:t>License dates, Well completion dates</a:t>
            </a:r>
          </a:p>
          <a:p>
            <a:pPr marL="285750" indent="-285750">
              <a:buFontTx/>
              <a:buChar char="-"/>
            </a:pPr>
            <a:r>
              <a:rPr lang="en-US" dirty="0" smtClean="0"/>
              <a:t>Location of Facilities</a:t>
            </a:r>
            <a:r>
              <a:rPr lang="en-US" dirty="0"/>
              <a:t> </a:t>
            </a:r>
            <a:r>
              <a:rPr lang="en-US" dirty="0" smtClean="0"/>
              <a:t>and Wells</a:t>
            </a:r>
          </a:p>
        </p:txBody>
      </p:sp>
    </p:spTree>
    <p:extLst>
      <p:ext uri="{BB962C8B-B14F-4D97-AF65-F5344CB8AC3E}">
        <p14:creationId xmlns:p14="http://schemas.microsoft.com/office/powerpoint/2010/main" val="1104028000"/>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84538" y="1139147"/>
            <a:ext cx="11008025" cy="3785652"/>
          </a:xfrm>
          <a:prstGeom prst="rect">
            <a:avLst/>
          </a:prstGeom>
        </p:spPr>
        <p:txBody>
          <a:bodyPr wrap="square">
            <a:spAutoFit/>
          </a:bodyPr>
          <a:lstStyle/>
          <a:p>
            <a:r>
              <a:rPr lang="en-US" sz="1200" dirty="0">
                <a:solidFill>
                  <a:srgbClr val="608B4E"/>
                </a:solidFill>
                <a:latin typeface="Menlo" charset="0"/>
              </a:rPr>
              <a:t>// Well </a:t>
            </a:r>
            <a:r>
              <a:rPr lang="en-US" sz="1200" dirty="0" smtClean="0">
                <a:solidFill>
                  <a:srgbClr val="608B4E"/>
                </a:solidFill>
                <a:latin typeface="Menlo" charset="0"/>
              </a:rPr>
              <a:t>Node</a:t>
            </a:r>
            <a:endParaRPr lang="en-US" sz="1200" dirty="0">
              <a:solidFill>
                <a:srgbClr val="D4D4D4"/>
              </a:solidFill>
              <a:latin typeface="Menlo" charset="0"/>
            </a:endParaRPr>
          </a:p>
          <a:p>
            <a:r>
              <a:rPr lang="en-US" sz="1200" dirty="0">
                <a:solidFill>
                  <a:srgbClr val="569CD6"/>
                </a:solidFill>
                <a:latin typeface="Menlo" charset="0"/>
              </a:rPr>
              <a:t>USING PERIODIC COMMIT</a:t>
            </a:r>
            <a:r>
              <a:rPr lang="en-US" sz="1200" dirty="0">
                <a:solidFill>
                  <a:srgbClr val="D4D4D4"/>
                </a:solidFill>
                <a:latin typeface="Menlo" charset="0"/>
              </a:rPr>
              <a:t> </a:t>
            </a:r>
            <a:r>
              <a:rPr lang="en-US" sz="1200" dirty="0">
                <a:solidFill>
                  <a:srgbClr val="B5CEA8"/>
                </a:solidFill>
                <a:latin typeface="Menlo" charset="0"/>
              </a:rPr>
              <a:t>1000</a:t>
            </a:r>
            <a:endParaRPr lang="en-US" sz="1200" dirty="0">
              <a:solidFill>
                <a:srgbClr val="D4D4D4"/>
              </a:solidFill>
              <a:latin typeface="Menlo" charset="0"/>
            </a:endParaRPr>
          </a:p>
          <a:p>
            <a:r>
              <a:rPr lang="en-US" sz="1200" dirty="0">
                <a:solidFill>
                  <a:srgbClr val="569CD6"/>
                </a:solidFill>
                <a:latin typeface="Menlo" charset="0"/>
              </a:rPr>
              <a:t>LOAD CSV</a:t>
            </a:r>
            <a:r>
              <a:rPr lang="en-US" sz="1200" dirty="0">
                <a:solidFill>
                  <a:srgbClr val="D4D4D4"/>
                </a:solidFill>
                <a:latin typeface="Menlo" charset="0"/>
              </a:rPr>
              <a:t> </a:t>
            </a:r>
            <a:r>
              <a:rPr lang="en-US" sz="1200" dirty="0">
                <a:solidFill>
                  <a:srgbClr val="C586C0"/>
                </a:solidFill>
                <a:latin typeface="Menlo" charset="0"/>
              </a:rPr>
              <a:t>WITH</a:t>
            </a:r>
            <a:r>
              <a:rPr lang="en-US" sz="1200" dirty="0">
                <a:solidFill>
                  <a:srgbClr val="D4D4D4"/>
                </a:solidFill>
                <a:latin typeface="Menlo" charset="0"/>
              </a:rPr>
              <a:t> </a:t>
            </a:r>
            <a:r>
              <a:rPr lang="en-US" sz="1200" dirty="0">
                <a:solidFill>
                  <a:srgbClr val="569CD6"/>
                </a:solidFill>
                <a:latin typeface="Menlo" charset="0"/>
              </a:rPr>
              <a:t>HEADERS</a:t>
            </a:r>
            <a:r>
              <a:rPr lang="en-US" sz="1200" dirty="0">
                <a:solidFill>
                  <a:srgbClr val="D4D4D4"/>
                </a:solidFill>
                <a:latin typeface="Menlo" charset="0"/>
              </a:rPr>
              <a:t> </a:t>
            </a:r>
            <a:r>
              <a:rPr lang="en-US" sz="1200" dirty="0">
                <a:solidFill>
                  <a:srgbClr val="569CD6"/>
                </a:solidFill>
                <a:latin typeface="Menlo" charset="0"/>
              </a:rPr>
              <a:t>FROM</a:t>
            </a:r>
            <a:r>
              <a:rPr lang="en-US" sz="1200" dirty="0">
                <a:solidFill>
                  <a:srgbClr val="D4D4D4"/>
                </a:solidFill>
                <a:latin typeface="Menlo" charset="0"/>
              </a:rPr>
              <a:t> </a:t>
            </a:r>
            <a:r>
              <a:rPr lang="en-US" sz="1200" dirty="0">
                <a:solidFill>
                  <a:srgbClr val="CE9178"/>
                </a:solidFill>
                <a:latin typeface="Menlo" charset="0"/>
              </a:rPr>
              <a:t>'file:///</a:t>
            </a:r>
            <a:r>
              <a:rPr lang="en-US" sz="1200" dirty="0" err="1">
                <a:solidFill>
                  <a:srgbClr val="CE9178"/>
                </a:solidFill>
                <a:latin typeface="Menlo" charset="0"/>
              </a:rPr>
              <a:t>theLinkHNI</a:t>
            </a:r>
            <a:r>
              <a:rPr lang="en-US" sz="1200" dirty="0">
                <a:solidFill>
                  <a:srgbClr val="CE9178"/>
                </a:solidFill>
                <a:latin typeface="Menlo" charset="0"/>
              </a:rPr>
              <a:t>/WellListLocationsWGS84.csv'</a:t>
            </a:r>
            <a:r>
              <a:rPr lang="en-US" sz="1200" dirty="0">
                <a:solidFill>
                  <a:srgbClr val="D4D4D4"/>
                </a:solidFill>
                <a:latin typeface="Menlo" charset="0"/>
              </a:rPr>
              <a:t> </a:t>
            </a:r>
            <a:r>
              <a:rPr lang="en-US" sz="1200" dirty="0">
                <a:solidFill>
                  <a:srgbClr val="C586C0"/>
                </a:solidFill>
                <a:latin typeface="Menlo" charset="0"/>
              </a:rPr>
              <a:t>AS</a:t>
            </a:r>
            <a:r>
              <a:rPr lang="en-US" sz="1200" dirty="0">
                <a:solidFill>
                  <a:srgbClr val="D4D4D4"/>
                </a:solidFill>
                <a:latin typeface="Menlo" charset="0"/>
              </a:rPr>
              <a:t> </a:t>
            </a:r>
            <a:r>
              <a:rPr lang="en-US" sz="1200" dirty="0">
                <a:solidFill>
                  <a:srgbClr val="9CDCFE"/>
                </a:solidFill>
                <a:latin typeface="Menlo" charset="0"/>
              </a:rPr>
              <a:t>line</a:t>
            </a:r>
            <a:r>
              <a:rPr lang="en-US" sz="1200" dirty="0">
                <a:solidFill>
                  <a:srgbClr val="D4D4D4"/>
                </a:solidFill>
                <a:latin typeface="Menlo" charset="0"/>
              </a:rPr>
              <a:t> </a:t>
            </a:r>
            <a:r>
              <a:rPr lang="en-US" sz="1200" dirty="0">
                <a:solidFill>
                  <a:srgbClr val="608B4E"/>
                </a:solidFill>
                <a:latin typeface="Menlo" charset="0"/>
              </a:rPr>
              <a:t>// with line limit 100</a:t>
            </a:r>
            <a:endParaRPr lang="en-US" sz="1200" dirty="0">
              <a:solidFill>
                <a:srgbClr val="D4D4D4"/>
              </a:solidFill>
              <a:latin typeface="Menlo" charset="0"/>
            </a:endParaRPr>
          </a:p>
          <a:p>
            <a:r>
              <a:rPr lang="en-US" sz="1200" dirty="0">
                <a:solidFill>
                  <a:srgbClr val="608B4E"/>
                </a:solidFill>
                <a:latin typeface="Menlo" charset="0"/>
              </a:rPr>
              <a:t>// create </a:t>
            </a:r>
            <a:r>
              <a:rPr lang="en-US" sz="1200" dirty="0" err="1">
                <a:solidFill>
                  <a:srgbClr val="608B4E"/>
                </a:solidFill>
                <a:latin typeface="Menlo" charset="0"/>
              </a:rPr>
              <a:t>uuid</a:t>
            </a:r>
            <a:endParaRPr lang="en-US" sz="1200" dirty="0">
              <a:solidFill>
                <a:srgbClr val="D4D4D4"/>
              </a:solidFill>
              <a:latin typeface="Menlo" charset="0"/>
            </a:endParaRPr>
          </a:p>
          <a:p>
            <a:r>
              <a:rPr lang="en-US" sz="1200" dirty="0">
                <a:solidFill>
                  <a:srgbClr val="9CDCFE"/>
                </a:solidFill>
                <a:latin typeface="Menlo" charset="0"/>
              </a:rPr>
              <a:t>CALL</a:t>
            </a:r>
            <a:r>
              <a:rPr lang="en-US" sz="1200" dirty="0">
                <a:solidFill>
                  <a:srgbClr val="D4D4D4"/>
                </a:solidFill>
                <a:latin typeface="Menlo" charset="0"/>
              </a:rPr>
              <a:t> </a:t>
            </a:r>
            <a:r>
              <a:rPr lang="en-US" sz="1200" dirty="0" err="1">
                <a:solidFill>
                  <a:srgbClr val="9CDCFE"/>
                </a:solidFill>
                <a:latin typeface="Menlo" charset="0"/>
              </a:rPr>
              <a:t>apoc</a:t>
            </a:r>
            <a:r>
              <a:rPr lang="en-US" sz="1200" dirty="0" err="1">
                <a:solidFill>
                  <a:srgbClr val="D4D4D4"/>
                </a:solidFill>
                <a:latin typeface="Menlo" charset="0"/>
              </a:rPr>
              <a:t>.</a:t>
            </a:r>
            <a:r>
              <a:rPr lang="en-US" sz="1200" dirty="0" err="1">
                <a:solidFill>
                  <a:srgbClr val="569CD6"/>
                </a:solidFill>
                <a:latin typeface="Menlo" charset="0"/>
              </a:rPr>
              <a:t>create</a:t>
            </a:r>
            <a:r>
              <a:rPr lang="en-US" sz="1200" dirty="0" err="1">
                <a:solidFill>
                  <a:srgbClr val="D4D4D4"/>
                </a:solidFill>
                <a:latin typeface="Menlo" charset="0"/>
              </a:rPr>
              <a:t>.</a:t>
            </a:r>
            <a:r>
              <a:rPr lang="en-US" sz="1200" dirty="0" err="1">
                <a:solidFill>
                  <a:srgbClr val="9CDCFE"/>
                </a:solidFill>
                <a:latin typeface="Menlo" charset="0"/>
              </a:rPr>
              <a:t>uuids</a:t>
            </a:r>
            <a:r>
              <a:rPr lang="en-US" sz="1200" dirty="0">
                <a:solidFill>
                  <a:srgbClr val="D4D4D4"/>
                </a:solidFill>
                <a:latin typeface="Menlo" charset="0"/>
              </a:rPr>
              <a:t>(</a:t>
            </a:r>
            <a:r>
              <a:rPr lang="en-US" sz="1200" dirty="0">
                <a:solidFill>
                  <a:srgbClr val="B5CEA8"/>
                </a:solidFill>
                <a:latin typeface="Menlo" charset="0"/>
              </a:rPr>
              <a:t>1</a:t>
            </a:r>
            <a:r>
              <a:rPr lang="en-US" sz="1200" dirty="0">
                <a:solidFill>
                  <a:srgbClr val="D4D4D4"/>
                </a:solidFill>
                <a:latin typeface="Menlo" charset="0"/>
              </a:rPr>
              <a:t>) </a:t>
            </a:r>
            <a:r>
              <a:rPr lang="en-US" sz="1200" dirty="0">
                <a:solidFill>
                  <a:srgbClr val="9CDCFE"/>
                </a:solidFill>
                <a:latin typeface="Menlo" charset="0"/>
              </a:rPr>
              <a:t>YIELD</a:t>
            </a:r>
            <a:r>
              <a:rPr lang="en-US" sz="1200" dirty="0">
                <a:solidFill>
                  <a:srgbClr val="D4D4D4"/>
                </a:solidFill>
                <a:latin typeface="Menlo" charset="0"/>
              </a:rPr>
              <a:t> </a:t>
            </a:r>
            <a:r>
              <a:rPr lang="en-US" sz="1200" dirty="0" err="1">
                <a:solidFill>
                  <a:srgbClr val="9CDCFE"/>
                </a:solidFill>
                <a:latin typeface="Menlo" charset="0"/>
              </a:rPr>
              <a:t>uuid</a:t>
            </a:r>
            <a:r>
              <a:rPr lang="en-US" sz="1200" dirty="0">
                <a:solidFill>
                  <a:srgbClr val="D4D4D4"/>
                </a:solidFill>
                <a:latin typeface="Menlo" charset="0"/>
              </a:rPr>
              <a:t> </a:t>
            </a:r>
            <a:r>
              <a:rPr lang="en-US" sz="1200" dirty="0">
                <a:solidFill>
                  <a:srgbClr val="C586C0"/>
                </a:solidFill>
                <a:latin typeface="Menlo" charset="0"/>
              </a:rPr>
              <a:t>as</a:t>
            </a:r>
            <a:r>
              <a:rPr lang="en-US" sz="1200" dirty="0">
                <a:solidFill>
                  <a:srgbClr val="D4D4D4"/>
                </a:solidFill>
                <a:latin typeface="Menlo" charset="0"/>
              </a:rPr>
              <a:t> </a:t>
            </a:r>
            <a:r>
              <a:rPr lang="en-US" sz="1200" dirty="0" err="1">
                <a:solidFill>
                  <a:srgbClr val="9CDCFE"/>
                </a:solidFill>
                <a:latin typeface="Menlo" charset="0"/>
              </a:rPr>
              <a:t>wuuid</a:t>
            </a:r>
            <a:endParaRPr lang="en-US" sz="1200" dirty="0">
              <a:solidFill>
                <a:srgbClr val="D4D4D4"/>
              </a:solidFill>
              <a:latin typeface="Menlo" charset="0"/>
            </a:endParaRPr>
          </a:p>
          <a:p>
            <a:r>
              <a:rPr lang="en-US" sz="1200" dirty="0">
                <a:solidFill>
                  <a:srgbClr val="D4D4D4"/>
                </a:solidFill>
                <a:latin typeface="Menlo" charset="0"/>
              </a:rPr>
              <a:t/>
            </a:r>
            <a:br>
              <a:rPr lang="en-US" sz="1200" dirty="0">
                <a:solidFill>
                  <a:srgbClr val="D4D4D4"/>
                </a:solidFill>
                <a:latin typeface="Menlo" charset="0"/>
              </a:rPr>
            </a:br>
            <a:r>
              <a:rPr lang="en-US" sz="1200" dirty="0">
                <a:solidFill>
                  <a:srgbClr val="569CD6"/>
                </a:solidFill>
                <a:latin typeface="Menlo" charset="0"/>
              </a:rPr>
              <a:t>MERGE</a:t>
            </a:r>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Well</a:t>
            </a:r>
            <a:r>
              <a:rPr lang="en-US" sz="1200" dirty="0">
                <a:solidFill>
                  <a:srgbClr val="D4D4D4"/>
                </a:solidFill>
                <a:latin typeface="Menlo" charset="0"/>
              </a:rPr>
              <a:t> </a:t>
            </a:r>
            <a:r>
              <a:rPr lang="en-US" sz="1200" dirty="0">
                <a:solidFill>
                  <a:srgbClr val="C586C0"/>
                </a:solidFill>
                <a:latin typeface="Menlo" charset="0"/>
              </a:rPr>
              <a:t>{</a:t>
            </a:r>
            <a:r>
              <a:rPr lang="en-US" sz="1200" dirty="0">
                <a:solidFill>
                  <a:srgbClr val="D4D4D4"/>
                </a:solidFill>
                <a:latin typeface="Menlo" charset="0"/>
              </a:rPr>
              <a:t>  </a:t>
            </a:r>
            <a:r>
              <a:rPr lang="en-US" sz="1200" dirty="0" err="1">
                <a:solidFill>
                  <a:srgbClr val="9CDCFE"/>
                </a:solidFill>
                <a:latin typeface="Menlo" charset="0"/>
              </a:rPr>
              <a:t>Uwi</a:t>
            </a:r>
            <a:r>
              <a:rPr lang="en-US" sz="1200" dirty="0">
                <a:solidFill>
                  <a:srgbClr val="C586C0"/>
                </a:solidFill>
                <a:latin typeface="Menlo" charset="0"/>
              </a:rPr>
              <a:t>:</a:t>
            </a:r>
            <a:r>
              <a:rPr lang="en-US" sz="1200" dirty="0">
                <a:solidFill>
                  <a:srgbClr val="D4D4D4"/>
                </a:solidFill>
                <a:latin typeface="Menlo" charset="0"/>
              </a:rPr>
              <a:t> </a:t>
            </a:r>
            <a:r>
              <a:rPr lang="en-US" sz="1200" dirty="0" err="1">
                <a:solidFill>
                  <a:srgbClr val="9CDCFE"/>
                </a:solidFill>
                <a:latin typeface="Menlo" charset="0"/>
              </a:rPr>
              <a:t>line</a:t>
            </a:r>
            <a:r>
              <a:rPr lang="en-US" sz="1200" dirty="0" err="1">
                <a:solidFill>
                  <a:srgbClr val="D4D4D4"/>
                </a:solidFill>
                <a:latin typeface="Menlo" charset="0"/>
              </a:rPr>
              <a:t>.</a:t>
            </a:r>
            <a:r>
              <a:rPr lang="en-US" sz="1200" dirty="0" err="1">
                <a:solidFill>
                  <a:srgbClr val="9CDCFE"/>
                </a:solidFill>
                <a:latin typeface="Menlo" charset="0"/>
              </a:rPr>
              <a:t>UWI</a:t>
            </a:r>
            <a:r>
              <a:rPr lang="en-US" sz="1200" dirty="0">
                <a:solidFill>
                  <a:srgbClr val="D4D4D4"/>
                </a:solidFill>
                <a:latin typeface="Menlo" charset="0"/>
              </a:rPr>
              <a:t>   </a:t>
            </a:r>
            <a:r>
              <a:rPr lang="en-US" sz="1200" dirty="0">
                <a:solidFill>
                  <a:srgbClr val="C586C0"/>
                </a:solidFill>
                <a:latin typeface="Menlo" charset="0"/>
              </a:rPr>
              <a:t>}</a:t>
            </a:r>
            <a:r>
              <a:rPr lang="en-US" sz="1200" dirty="0">
                <a:solidFill>
                  <a:srgbClr val="D4D4D4"/>
                </a:solidFill>
                <a:latin typeface="Menlo" charset="0"/>
              </a:rPr>
              <a:t>)</a:t>
            </a:r>
          </a:p>
          <a:p>
            <a:r>
              <a:rPr lang="en-US" sz="1200" dirty="0">
                <a:solidFill>
                  <a:srgbClr val="569CD6"/>
                </a:solidFill>
                <a:latin typeface="Menlo" charset="0"/>
              </a:rPr>
              <a:t>ON CREATE</a:t>
            </a:r>
            <a:r>
              <a:rPr lang="en-US" sz="1200" dirty="0">
                <a:solidFill>
                  <a:srgbClr val="D4D4D4"/>
                </a:solidFill>
                <a:latin typeface="Menlo" charset="0"/>
              </a:rPr>
              <a:t> </a:t>
            </a:r>
            <a:r>
              <a:rPr lang="en-US" sz="1200" dirty="0">
                <a:solidFill>
                  <a:srgbClr val="569CD6"/>
                </a:solidFill>
                <a:latin typeface="Menlo" charset="0"/>
              </a:rPr>
              <a:t>set</a:t>
            </a:r>
            <a:endParaRPr lang="en-US" sz="1200" dirty="0">
              <a:solidFill>
                <a:srgbClr val="D4D4D4"/>
              </a:solidFill>
              <a:latin typeface="Menlo" charset="0"/>
            </a:endParaRP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Uuid</a:t>
            </a:r>
            <a:r>
              <a:rPr lang="en-US" sz="1200" dirty="0">
                <a:solidFill>
                  <a:srgbClr val="D4D4D4"/>
                </a:solidFill>
                <a:latin typeface="Menlo" charset="0"/>
              </a:rPr>
              <a:t> = </a:t>
            </a:r>
            <a:r>
              <a:rPr lang="en-US" sz="1200" dirty="0" err="1">
                <a:solidFill>
                  <a:srgbClr val="9CDCFE"/>
                </a:solidFill>
                <a:latin typeface="Menlo" charset="0"/>
              </a:rPr>
              <a:t>wuuid</a:t>
            </a:r>
            <a:r>
              <a:rPr lang="en-US" sz="1200" dirty="0">
                <a:solidFill>
                  <a:srgbClr val="D4D4D4"/>
                </a:solidFill>
                <a:latin typeface="Menlo" charset="0"/>
              </a:rPr>
              <a:t>,</a:t>
            </a: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LSD</a:t>
            </a:r>
            <a:r>
              <a:rPr lang="en-US" sz="1200" dirty="0">
                <a:solidFill>
                  <a:srgbClr val="D4D4D4"/>
                </a:solidFill>
                <a:latin typeface="Menlo" charset="0"/>
              </a:rPr>
              <a:t> = (</a:t>
            </a:r>
            <a:r>
              <a:rPr lang="en-US" sz="1200" dirty="0">
                <a:solidFill>
                  <a:srgbClr val="DCDCAA"/>
                </a:solidFill>
                <a:latin typeface="Menlo" charset="0"/>
              </a:rPr>
              <a:t>substring</a:t>
            </a:r>
            <a:r>
              <a:rPr lang="en-US" sz="1200" dirty="0">
                <a:solidFill>
                  <a:srgbClr val="D4D4D4"/>
                </a:solidFill>
                <a:latin typeface="Menlo" charset="0"/>
              </a:rPr>
              <a:t>(</a:t>
            </a:r>
            <a:r>
              <a:rPr lang="en-US" sz="1200" dirty="0">
                <a:solidFill>
                  <a:srgbClr val="9CDCFE"/>
                </a:solidFill>
                <a:latin typeface="Menlo" charset="0"/>
              </a:rPr>
              <a:t>line</a:t>
            </a:r>
            <a:r>
              <a:rPr lang="en-US" sz="1200" dirty="0">
                <a:solidFill>
                  <a:srgbClr val="D4D4D4"/>
                </a:solidFill>
                <a:latin typeface="Menlo" charset="0"/>
              </a:rPr>
              <a:t>.</a:t>
            </a:r>
            <a:r>
              <a:rPr lang="en-US" sz="1200" dirty="0">
                <a:solidFill>
                  <a:srgbClr val="9CDCFE"/>
                </a:solidFill>
                <a:latin typeface="Menlo" charset="0"/>
              </a:rPr>
              <a:t>UWI</a:t>
            </a:r>
            <a:r>
              <a:rPr lang="en-US" sz="1200" dirty="0">
                <a:solidFill>
                  <a:srgbClr val="D4D4D4"/>
                </a:solidFill>
                <a:latin typeface="Menlo" charset="0"/>
              </a:rPr>
              <a:t>,</a:t>
            </a:r>
            <a:r>
              <a:rPr lang="en-US" sz="1200" dirty="0">
                <a:solidFill>
                  <a:srgbClr val="B5CEA8"/>
                </a:solidFill>
                <a:latin typeface="Menlo" charset="0"/>
              </a:rPr>
              <a:t>3</a:t>
            </a:r>
            <a:r>
              <a:rPr lang="en-US" sz="1200" dirty="0">
                <a:solidFill>
                  <a:srgbClr val="D4D4D4"/>
                </a:solidFill>
                <a:latin typeface="Menlo" charset="0"/>
              </a:rPr>
              <a:t>,</a:t>
            </a:r>
            <a:r>
              <a:rPr lang="en-US" sz="1200" dirty="0">
                <a:solidFill>
                  <a:srgbClr val="B5CEA8"/>
                </a:solidFill>
                <a:latin typeface="Menlo" charset="0"/>
              </a:rPr>
              <a:t>14</a:t>
            </a:r>
            <a:r>
              <a:rPr lang="en-US" sz="1200" dirty="0">
                <a:solidFill>
                  <a:srgbClr val="D4D4D4"/>
                </a:solidFill>
                <a:latin typeface="Menlo" charset="0"/>
              </a:rPr>
              <a:t>)),</a:t>
            </a: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Keylist</a:t>
            </a:r>
            <a:r>
              <a:rPr lang="en-US" sz="1200" dirty="0">
                <a:solidFill>
                  <a:srgbClr val="D4D4D4"/>
                </a:solidFill>
                <a:latin typeface="Menlo" charset="0"/>
              </a:rPr>
              <a:t> = </a:t>
            </a:r>
            <a:r>
              <a:rPr lang="en-US" sz="1200" dirty="0" err="1">
                <a:solidFill>
                  <a:srgbClr val="9CDCFE"/>
                </a:solidFill>
                <a:latin typeface="Menlo" charset="0"/>
              </a:rPr>
              <a:t>line</a:t>
            </a:r>
            <a:r>
              <a:rPr lang="en-US" sz="1200" dirty="0" err="1">
                <a:solidFill>
                  <a:srgbClr val="D4D4D4"/>
                </a:solidFill>
                <a:latin typeface="Menlo" charset="0"/>
              </a:rPr>
              <a:t>.</a:t>
            </a:r>
            <a:r>
              <a:rPr lang="en-US" sz="1200" dirty="0" err="1">
                <a:solidFill>
                  <a:srgbClr val="9CDCFE"/>
                </a:solidFill>
                <a:latin typeface="Menlo" charset="0"/>
              </a:rPr>
              <a:t>Keylist</a:t>
            </a:r>
            <a:r>
              <a:rPr lang="en-US" sz="1200" dirty="0">
                <a:solidFill>
                  <a:srgbClr val="D4D4D4"/>
                </a:solidFill>
                <a:latin typeface="Menlo" charset="0"/>
              </a:rPr>
              <a:t>,</a:t>
            </a: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Name</a:t>
            </a:r>
            <a:r>
              <a:rPr lang="en-US" sz="1200" dirty="0">
                <a:solidFill>
                  <a:srgbClr val="D4D4D4"/>
                </a:solidFill>
                <a:latin typeface="Menlo" charset="0"/>
              </a:rPr>
              <a:t>= </a:t>
            </a:r>
            <a:r>
              <a:rPr lang="en-US" sz="1200" dirty="0" err="1">
                <a:solidFill>
                  <a:srgbClr val="9CDCFE"/>
                </a:solidFill>
                <a:latin typeface="Menlo" charset="0"/>
              </a:rPr>
              <a:t>line</a:t>
            </a:r>
            <a:r>
              <a:rPr lang="en-US" sz="1200" dirty="0" err="1">
                <a:solidFill>
                  <a:srgbClr val="D4D4D4"/>
                </a:solidFill>
                <a:latin typeface="Menlo" charset="0"/>
              </a:rPr>
              <a:t>.</a:t>
            </a:r>
            <a:r>
              <a:rPr lang="en-US" sz="1200" dirty="0" err="1">
                <a:solidFill>
                  <a:srgbClr val="9CDCFE"/>
                </a:solidFill>
                <a:latin typeface="Menlo" charset="0"/>
              </a:rPr>
              <a:t>Name</a:t>
            </a:r>
            <a:r>
              <a:rPr lang="en-US" sz="1200" dirty="0">
                <a:solidFill>
                  <a:srgbClr val="D4D4D4"/>
                </a:solidFill>
                <a:latin typeface="Menlo" charset="0"/>
              </a:rPr>
              <a:t>,</a:t>
            </a: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TotalDepth</a:t>
            </a:r>
            <a:r>
              <a:rPr lang="en-US" sz="1200" dirty="0">
                <a:solidFill>
                  <a:srgbClr val="D4D4D4"/>
                </a:solidFill>
                <a:latin typeface="Menlo" charset="0"/>
              </a:rPr>
              <a:t>= </a:t>
            </a:r>
            <a:r>
              <a:rPr lang="en-US" sz="1200" dirty="0" err="1">
                <a:solidFill>
                  <a:srgbClr val="9CDCFE"/>
                </a:solidFill>
                <a:latin typeface="Menlo" charset="0"/>
              </a:rPr>
              <a:t>line</a:t>
            </a:r>
            <a:r>
              <a:rPr lang="en-US" sz="1200" dirty="0" err="1">
                <a:solidFill>
                  <a:srgbClr val="D4D4D4"/>
                </a:solidFill>
                <a:latin typeface="Menlo" charset="0"/>
              </a:rPr>
              <a:t>.</a:t>
            </a:r>
            <a:r>
              <a:rPr lang="en-US" sz="1200" dirty="0" err="1">
                <a:solidFill>
                  <a:srgbClr val="9CDCFE"/>
                </a:solidFill>
                <a:latin typeface="Menlo" charset="0"/>
              </a:rPr>
              <a:t>TotalDep</a:t>
            </a:r>
            <a:r>
              <a:rPr lang="en-US" sz="1200" dirty="0">
                <a:solidFill>
                  <a:srgbClr val="D4D4D4"/>
                </a:solidFill>
                <a:latin typeface="Menlo" charset="0"/>
              </a:rPr>
              <a:t>,</a:t>
            </a: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WellStat</a:t>
            </a:r>
            <a:r>
              <a:rPr lang="en-US" sz="1200" dirty="0">
                <a:solidFill>
                  <a:srgbClr val="D4D4D4"/>
                </a:solidFill>
                <a:latin typeface="Menlo" charset="0"/>
              </a:rPr>
              <a:t>= </a:t>
            </a:r>
            <a:r>
              <a:rPr lang="en-US" sz="1200" dirty="0" err="1">
                <a:solidFill>
                  <a:srgbClr val="9CDCFE"/>
                </a:solidFill>
                <a:latin typeface="Menlo" charset="0"/>
              </a:rPr>
              <a:t>line</a:t>
            </a:r>
            <a:r>
              <a:rPr lang="en-US" sz="1200" dirty="0" err="1">
                <a:solidFill>
                  <a:srgbClr val="D4D4D4"/>
                </a:solidFill>
                <a:latin typeface="Menlo" charset="0"/>
              </a:rPr>
              <a:t>.</a:t>
            </a:r>
            <a:r>
              <a:rPr lang="en-US" sz="1200" dirty="0" err="1">
                <a:solidFill>
                  <a:srgbClr val="9CDCFE"/>
                </a:solidFill>
                <a:latin typeface="Menlo" charset="0"/>
              </a:rPr>
              <a:t>WellStat</a:t>
            </a:r>
            <a:r>
              <a:rPr lang="en-US" sz="1200" dirty="0">
                <a:solidFill>
                  <a:srgbClr val="D4D4D4"/>
                </a:solidFill>
                <a:latin typeface="Menlo" charset="0"/>
              </a:rPr>
              <a:t>,</a:t>
            </a: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StatDate</a:t>
            </a:r>
            <a:r>
              <a:rPr lang="en-US" sz="1200" dirty="0">
                <a:solidFill>
                  <a:srgbClr val="D4D4D4"/>
                </a:solidFill>
                <a:latin typeface="Menlo" charset="0"/>
              </a:rPr>
              <a:t>= </a:t>
            </a:r>
            <a:r>
              <a:rPr lang="en-US" sz="1200" dirty="0" err="1">
                <a:solidFill>
                  <a:srgbClr val="9CDCFE"/>
                </a:solidFill>
                <a:latin typeface="Menlo" charset="0"/>
              </a:rPr>
              <a:t>line</a:t>
            </a:r>
            <a:r>
              <a:rPr lang="en-US" sz="1200" dirty="0" err="1">
                <a:solidFill>
                  <a:srgbClr val="D4D4D4"/>
                </a:solidFill>
                <a:latin typeface="Menlo" charset="0"/>
              </a:rPr>
              <a:t>.</a:t>
            </a:r>
            <a:r>
              <a:rPr lang="en-US" sz="1200" dirty="0" err="1">
                <a:solidFill>
                  <a:srgbClr val="9CDCFE"/>
                </a:solidFill>
                <a:latin typeface="Menlo" charset="0"/>
              </a:rPr>
              <a:t>StatDate</a:t>
            </a:r>
            <a:r>
              <a:rPr lang="en-US" sz="1200" dirty="0">
                <a:solidFill>
                  <a:srgbClr val="D4D4D4"/>
                </a:solidFill>
                <a:latin typeface="Menlo" charset="0"/>
              </a:rPr>
              <a:t>,</a:t>
            </a: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FDDate</a:t>
            </a:r>
            <a:r>
              <a:rPr lang="en-US" sz="1200" dirty="0">
                <a:solidFill>
                  <a:srgbClr val="D4D4D4"/>
                </a:solidFill>
                <a:latin typeface="Menlo" charset="0"/>
              </a:rPr>
              <a:t>= </a:t>
            </a:r>
            <a:r>
              <a:rPr lang="en-US" sz="1200" dirty="0" err="1">
                <a:solidFill>
                  <a:srgbClr val="9CDCFE"/>
                </a:solidFill>
                <a:latin typeface="Menlo" charset="0"/>
              </a:rPr>
              <a:t>line</a:t>
            </a:r>
            <a:r>
              <a:rPr lang="en-US" sz="1200" dirty="0" err="1">
                <a:solidFill>
                  <a:srgbClr val="D4D4D4"/>
                </a:solidFill>
                <a:latin typeface="Menlo" charset="0"/>
              </a:rPr>
              <a:t>.</a:t>
            </a:r>
            <a:r>
              <a:rPr lang="en-US" sz="1200" dirty="0" err="1">
                <a:solidFill>
                  <a:srgbClr val="9CDCFE"/>
                </a:solidFill>
                <a:latin typeface="Menlo" charset="0"/>
              </a:rPr>
              <a:t>FDDate</a:t>
            </a:r>
            <a:r>
              <a:rPr lang="en-US" sz="1200" dirty="0">
                <a:solidFill>
                  <a:srgbClr val="D4D4D4"/>
                </a:solidFill>
                <a:latin typeface="Menlo" charset="0"/>
              </a:rPr>
              <a:t>,</a:t>
            </a: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Latitude</a:t>
            </a:r>
            <a:r>
              <a:rPr lang="en-US" sz="1200" dirty="0">
                <a:solidFill>
                  <a:srgbClr val="D4D4D4"/>
                </a:solidFill>
                <a:latin typeface="Menlo" charset="0"/>
              </a:rPr>
              <a:t>= </a:t>
            </a:r>
            <a:r>
              <a:rPr lang="en-US" sz="1200" dirty="0" err="1">
                <a:solidFill>
                  <a:srgbClr val="DCDCAA"/>
                </a:solidFill>
                <a:latin typeface="Menlo" charset="0"/>
              </a:rPr>
              <a:t>toFloat</a:t>
            </a:r>
            <a:r>
              <a:rPr lang="en-US" sz="1200" dirty="0">
                <a:solidFill>
                  <a:srgbClr val="D4D4D4"/>
                </a:solidFill>
                <a:latin typeface="Menlo" charset="0"/>
              </a:rPr>
              <a:t>(</a:t>
            </a:r>
            <a:r>
              <a:rPr lang="en-US" sz="1200" dirty="0" err="1">
                <a:solidFill>
                  <a:srgbClr val="9CDCFE"/>
                </a:solidFill>
                <a:latin typeface="Menlo" charset="0"/>
              </a:rPr>
              <a:t>line</a:t>
            </a:r>
            <a:r>
              <a:rPr lang="en-US" sz="1200" dirty="0" err="1">
                <a:solidFill>
                  <a:srgbClr val="D4D4D4"/>
                </a:solidFill>
                <a:latin typeface="Menlo" charset="0"/>
              </a:rPr>
              <a:t>.</a:t>
            </a:r>
            <a:r>
              <a:rPr lang="en-US" sz="1200" dirty="0" err="1">
                <a:solidFill>
                  <a:srgbClr val="9CDCFE"/>
                </a:solidFill>
                <a:latin typeface="Menlo" charset="0"/>
              </a:rPr>
              <a:t>Y</a:t>
            </a:r>
            <a:r>
              <a:rPr lang="en-US" sz="1200" dirty="0">
                <a:solidFill>
                  <a:srgbClr val="D4D4D4"/>
                </a:solidFill>
                <a:latin typeface="Menlo" charset="0"/>
              </a:rPr>
              <a:t>),</a:t>
            </a:r>
          </a:p>
          <a:p>
            <a:r>
              <a:rPr lang="en-US" sz="1200" dirty="0">
                <a:solidFill>
                  <a:srgbClr val="D4D4D4"/>
                </a:solidFill>
                <a:latin typeface="Menlo" charset="0"/>
              </a:rPr>
              <a:t>    </a:t>
            </a:r>
            <a:r>
              <a:rPr lang="en-US" sz="1200" dirty="0" err="1">
                <a:solidFill>
                  <a:srgbClr val="9CDCFE"/>
                </a:solidFill>
                <a:latin typeface="Menlo" charset="0"/>
              </a:rPr>
              <a:t>c</a:t>
            </a:r>
            <a:r>
              <a:rPr lang="en-US" sz="1200" dirty="0" err="1">
                <a:solidFill>
                  <a:srgbClr val="D4D4D4"/>
                </a:solidFill>
                <a:latin typeface="Menlo" charset="0"/>
              </a:rPr>
              <a:t>.</a:t>
            </a:r>
            <a:r>
              <a:rPr lang="en-US" sz="1200" dirty="0" err="1">
                <a:solidFill>
                  <a:srgbClr val="9CDCFE"/>
                </a:solidFill>
                <a:latin typeface="Menlo" charset="0"/>
              </a:rPr>
              <a:t>Longitude</a:t>
            </a:r>
            <a:r>
              <a:rPr lang="en-US" sz="1200" dirty="0">
                <a:solidFill>
                  <a:srgbClr val="D4D4D4"/>
                </a:solidFill>
                <a:latin typeface="Menlo" charset="0"/>
              </a:rPr>
              <a:t>= </a:t>
            </a:r>
            <a:r>
              <a:rPr lang="en-US" sz="1200" dirty="0" err="1">
                <a:solidFill>
                  <a:srgbClr val="DCDCAA"/>
                </a:solidFill>
                <a:latin typeface="Menlo" charset="0"/>
              </a:rPr>
              <a:t>toFloat</a:t>
            </a:r>
            <a:r>
              <a:rPr lang="en-US" sz="1200" dirty="0">
                <a:solidFill>
                  <a:srgbClr val="D4D4D4"/>
                </a:solidFill>
                <a:latin typeface="Menlo" charset="0"/>
              </a:rPr>
              <a:t>(</a:t>
            </a:r>
            <a:r>
              <a:rPr lang="en-US" sz="1200" dirty="0" err="1">
                <a:solidFill>
                  <a:srgbClr val="9CDCFE"/>
                </a:solidFill>
                <a:latin typeface="Menlo" charset="0"/>
              </a:rPr>
              <a:t>line</a:t>
            </a:r>
            <a:r>
              <a:rPr lang="en-US" sz="1200" dirty="0" err="1">
                <a:solidFill>
                  <a:srgbClr val="D4D4D4"/>
                </a:solidFill>
                <a:latin typeface="Menlo" charset="0"/>
              </a:rPr>
              <a:t>.</a:t>
            </a:r>
            <a:r>
              <a:rPr lang="en-US" sz="1200" dirty="0" err="1">
                <a:solidFill>
                  <a:srgbClr val="9CDCFE"/>
                </a:solidFill>
                <a:latin typeface="Menlo" charset="0"/>
              </a:rPr>
              <a:t>X</a:t>
            </a:r>
            <a:r>
              <a:rPr lang="en-US" sz="1200" dirty="0">
                <a:solidFill>
                  <a:srgbClr val="D4D4D4"/>
                </a:solidFill>
                <a:latin typeface="Menlo" charset="0"/>
              </a:rPr>
              <a:t>);</a:t>
            </a:r>
          </a:p>
          <a:p>
            <a:r>
              <a:rPr lang="en-US" sz="1200" dirty="0">
                <a:solidFill>
                  <a:srgbClr val="D4D4D4"/>
                </a:solidFill>
                <a:latin typeface="Menlo" charset="0"/>
              </a:rPr>
              <a:t/>
            </a:r>
            <a:br>
              <a:rPr lang="en-US" sz="1200" dirty="0">
                <a:solidFill>
                  <a:srgbClr val="D4D4D4"/>
                </a:solidFill>
                <a:latin typeface="Menlo" charset="0"/>
              </a:rPr>
            </a:br>
            <a:endParaRPr lang="en-US" sz="1200" b="0" dirty="0">
              <a:solidFill>
                <a:srgbClr val="D4D4D4"/>
              </a:solidFill>
              <a:effectLst/>
              <a:latin typeface="Menlo" charset="0"/>
            </a:endParaRPr>
          </a:p>
        </p:txBody>
      </p:sp>
      <p:sp>
        <p:nvSpPr>
          <p:cNvPr id="2" name="TextBox 1"/>
          <p:cNvSpPr txBox="1"/>
          <p:nvPr/>
        </p:nvSpPr>
        <p:spPr>
          <a:xfrm>
            <a:off x="4995949" y="3274299"/>
            <a:ext cx="1485901" cy="369332"/>
          </a:xfrm>
          <a:prstGeom prst="rect">
            <a:avLst/>
          </a:prstGeom>
          <a:noFill/>
        </p:spPr>
        <p:txBody>
          <a:bodyPr wrap="square" rtlCol="0">
            <a:spAutoFit/>
          </a:bodyPr>
          <a:lstStyle/>
          <a:p>
            <a:r>
              <a:rPr lang="en-US" dirty="0" smtClean="0">
                <a:solidFill>
                  <a:schemeClr val="bg1"/>
                </a:solidFill>
              </a:rPr>
              <a:t>Well Node</a:t>
            </a:r>
            <a:endParaRPr lang="en-US" dirty="0">
              <a:solidFill>
                <a:schemeClr val="bg1"/>
              </a:solidFill>
            </a:endParaRPr>
          </a:p>
        </p:txBody>
      </p:sp>
      <p:sp>
        <p:nvSpPr>
          <p:cNvPr id="5" name="Right Brace 4"/>
          <p:cNvSpPr/>
          <p:nvPr/>
        </p:nvSpPr>
        <p:spPr>
          <a:xfrm>
            <a:off x="4289367" y="2318499"/>
            <a:ext cx="706582" cy="2280933"/>
          </a:xfrm>
          <a:prstGeom prst="rightBrace">
            <a:avLst/>
          </a:prstGeom>
          <a:ln w="38100">
            <a:solidFill>
              <a:schemeClr val="bg1"/>
            </a:solidFill>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6" name="TextBox 5"/>
          <p:cNvSpPr txBox="1"/>
          <p:nvPr/>
        </p:nvSpPr>
        <p:spPr>
          <a:xfrm>
            <a:off x="188686" y="420914"/>
            <a:ext cx="7024915" cy="523220"/>
          </a:xfrm>
          <a:prstGeom prst="rect">
            <a:avLst/>
          </a:prstGeom>
          <a:noFill/>
        </p:spPr>
        <p:txBody>
          <a:bodyPr wrap="square" rtlCol="0">
            <a:spAutoFit/>
          </a:bodyPr>
          <a:lstStyle/>
          <a:p>
            <a:r>
              <a:rPr lang="en-US" sz="2800" dirty="0" smtClean="0">
                <a:solidFill>
                  <a:schemeClr val="bg1"/>
                </a:solidFill>
              </a:rPr>
              <a:t>Import Wells</a:t>
            </a:r>
            <a:endParaRPr lang="en-US" sz="2800" dirty="0">
              <a:solidFill>
                <a:schemeClr val="bg1"/>
              </a:solidFill>
            </a:endParaRPr>
          </a:p>
        </p:txBody>
      </p:sp>
    </p:spTree>
    <p:extLst>
      <p:ext uri="{BB962C8B-B14F-4D97-AF65-F5344CB8AC3E}">
        <p14:creationId xmlns:p14="http://schemas.microsoft.com/office/powerpoint/2010/main" val="1879058530"/>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a:xfrm>
            <a:off x="188686" y="1070152"/>
            <a:ext cx="11596914" cy="3539430"/>
          </a:xfrm>
          <a:prstGeom prst="rect">
            <a:avLst/>
          </a:prstGeom>
        </p:spPr>
        <p:txBody>
          <a:bodyPr wrap="square">
            <a:spAutoFit/>
          </a:bodyPr>
          <a:lstStyle/>
          <a:p>
            <a:r>
              <a:rPr lang="en-US" sz="1400" dirty="0">
                <a:solidFill>
                  <a:srgbClr val="608B4E"/>
                </a:solidFill>
                <a:latin typeface="Menlo" charset="0"/>
              </a:rPr>
              <a:t>// Field Name</a:t>
            </a:r>
            <a:endParaRPr lang="en-US" sz="1400" dirty="0">
              <a:solidFill>
                <a:srgbClr val="D4D4D4"/>
              </a:solidFill>
              <a:latin typeface="Menlo" charset="0"/>
            </a:endParaRPr>
          </a:p>
          <a:p>
            <a:r>
              <a:rPr lang="en-US" sz="1400" dirty="0">
                <a:solidFill>
                  <a:srgbClr val="569CD6"/>
                </a:solidFill>
                <a:latin typeface="Menlo" charset="0"/>
              </a:rPr>
              <a:t>USING PERIODIC COMMIT</a:t>
            </a:r>
            <a:r>
              <a:rPr lang="en-US" sz="1400" dirty="0">
                <a:solidFill>
                  <a:srgbClr val="D4D4D4"/>
                </a:solidFill>
                <a:latin typeface="Menlo" charset="0"/>
              </a:rPr>
              <a:t> </a:t>
            </a:r>
            <a:r>
              <a:rPr lang="en-US" sz="1400" dirty="0">
                <a:solidFill>
                  <a:srgbClr val="B5CEA8"/>
                </a:solidFill>
                <a:latin typeface="Menlo" charset="0"/>
              </a:rPr>
              <a:t>1000</a:t>
            </a:r>
            <a:endParaRPr lang="en-US" sz="1400" dirty="0">
              <a:solidFill>
                <a:srgbClr val="D4D4D4"/>
              </a:solidFill>
              <a:latin typeface="Menlo" charset="0"/>
            </a:endParaRPr>
          </a:p>
          <a:p>
            <a:r>
              <a:rPr lang="en-US" sz="1400" dirty="0">
                <a:solidFill>
                  <a:srgbClr val="569CD6"/>
                </a:solidFill>
                <a:latin typeface="Menlo" charset="0"/>
              </a:rPr>
              <a:t>LOAD CSV</a:t>
            </a:r>
            <a:r>
              <a:rPr lang="en-US" sz="1400" dirty="0">
                <a:solidFill>
                  <a:srgbClr val="D4D4D4"/>
                </a:solidFill>
                <a:latin typeface="Menlo" charset="0"/>
              </a:rPr>
              <a:t> </a:t>
            </a:r>
            <a:r>
              <a:rPr lang="en-US" sz="1400" dirty="0">
                <a:solidFill>
                  <a:srgbClr val="C586C0"/>
                </a:solidFill>
                <a:latin typeface="Menlo" charset="0"/>
              </a:rPr>
              <a:t>WITH</a:t>
            </a:r>
            <a:r>
              <a:rPr lang="en-US" sz="1400" dirty="0">
                <a:solidFill>
                  <a:srgbClr val="D4D4D4"/>
                </a:solidFill>
                <a:latin typeface="Menlo" charset="0"/>
              </a:rPr>
              <a:t> </a:t>
            </a:r>
            <a:r>
              <a:rPr lang="en-US" sz="1400" dirty="0">
                <a:solidFill>
                  <a:srgbClr val="569CD6"/>
                </a:solidFill>
                <a:latin typeface="Menlo" charset="0"/>
              </a:rPr>
              <a:t>HEADERS</a:t>
            </a:r>
            <a:r>
              <a:rPr lang="en-US" sz="1400" dirty="0">
                <a:solidFill>
                  <a:srgbClr val="D4D4D4"/>
                </a:solidFill>
                <a:latin typeface="Menlo" charset="0"/>
              </a:rPr>
              <a:t> </a:t>
            </a:r>
            <a:r>
              <a:rPr lang="en-US" sz="1400" dirty="0">
                <a:solidFill>
                  <a:srgbClr val="569CD6"/>
                </a:solidFill>
                <a:latin typeface="Menlo" charset="0"/>
              </a:rPr>
              <a:t>FROM</a:t>
            </a:r>
            <a:r>
              <a:rPr lang="en-US" sz="1400" dirty="0">
                <a:solidFill>
                  <a:srgbClr val="D4D4D4"/>
                </a:solidFill>
                <a:latin typeface="Menlo" charset="0"/>
              </a:rPr>
              <a:t> </a:t>
            </a:r>
            <a:r>
              <a:rPr lang="en-US" sz="1400" dirty="0">
                <a:solidFill>
                  <a:srgbClr val="CE9178"/>
                </a:solidFill>
                <a:latin typeface="Menlo" charset="0"/>
              </a:rPr>
              <a:t>'file:///</a:t>
            </a:r>
            <a:r>
              <a:rPr lang="en-US" sz="1400" dirty="0" err="1">
                <a:solidFill>
                  <a:srgbClr val="CE9178"/>
                </a:solidFill>
                <a:latin typeface="Menlo" charset="0"/>
              </a:rPr>
              <a:t>theLinkHNI</a:t>
            </a:r>
            <a:r>
              <a:rPr lang="en-US" sz="1400" dirty="0">
                <a:solidFill>
                  <a:srgbClr val="CE9178"/>
                </a:solidFill>
                <a:latin typeface="Menlo" charset="0"/>
              </a:rPr>
              <a:t>/WellListLocationsWGS84.csv'</a:t>
            </a:r>
            <a:r>
              <a:rPr lang="en-US" sz="1400" dirty="0">
                <a:solidFill>
                  <a:srgbClr val="D4D4D4"/>
                </a:solidFill>
                <a:latin typeface="Menlo" charset="0"/>
              </a:rPr>
              <a:t> </a:t>
            </a:r>
            <a:r>
              <a:rPr lang="en-US" sz="1400" dirty="0">
                <a:solidFill>
                  <a:srgbClr val="C586C0"/>
                </a:solidFill>
                <a:latin typeface="Menlo" charset="0"/>
              </a:rPr>
              <a:t>AS</a:t>
            </a:r>
            <a:r>
              <a:rPr lang="en-US" sz="1400" dirty="0">
                <a:solidFill>
                  <a:srgbClr val="D4D4D4"/>
                </a:solidFill>
                <a:latin typeface="Menlo" charset="0"/>
              </a:rPr>
              <a:t> </a:t>
            </a:r>
            <a:r>
              <a:rPr lang="en-US" sz="1400" dirty="0">
                <a:solidFill>
                  <a:srgbClr val="9CDCFE"/>
                </a:solidFill>
                <a:latin typeface="Menlo" charset="0"/>
              </a:rPr>
              <a:t>line</a:t>
            </a:r>
            <a:r>
              <a:rPr lang="en-US" sz="1400" dirty="0">
                <a:solidFill>
                  <a:srgbClr val="D4D4D4"/>
                </a:solidFill>
                <a:latin typeface="Menlo" charset="0"/>
              </a:rPr>
              <a:t> </a:t>
            </a:r>
            <a:r>
              <a:rPr lang="en-US" sz="1400" dirty="0">
                <a:solidFill>
                  <a:srgbClr val="608B4E"/>
                </a:solidFill>
                <a:latin typeface="Menlo" charset="0"/>
              </a:rPr>
              <a:t>//with line limit 100</a:t>
            </a:r>
            <a:endParaRPr lang="en-US" sz="1400" dirty="0">
              <a:solidFill>
                <a:srgbClr val="D4D4D4"/>
              </a:solidFill>
              <a:latin typeface="Menlo" charset="0"/>
            </a:endParaRPr>
          </a:p>
          <a:p>
            <a:r>
              <a:rPr lang="en-US" sz="1400" dirty="0">
                <a:solidFill>
                  <a:srgbClr val="9CDCFE"/>
                </a:solidFill>
                <a:latin typeface="Menlo" charset="0"/>
              </a:rPr>
              <a:t>CALL</a:t>
            </a:r>
            <a:r>
              <a:rPr lang="en-US" sz="1400" dirty="0">
                <a:solidFill>
                  <a:srgbClr val="D4D4D4"/>
                </a:solidFill>
                <a:latin typeface="Menlo" charset="0"/>
              </a:rPr>
              <a:t> </a:t>
            </a:r>
            <a:r>
              <a:rPr lang="en-US" sz="1400" dirty="0" err="1">
                <a:solidFill>
                  <a:srgbClr val="9CDCFE"/>
                </a:solidFill>
                <a:latin typeface="Menlo" charset="0"/>
              </a:rPr>
              <a:t>apoc</a:t>
            </a:r>
            <a:r>
              <a:rPr lang="en-US" sz="1400" dirty="0" err="1">
                <a:solidFill>
                  <a:srgbClr val="D4D4D4"/>
                </a:solidFill>
                <a:latin typeface="Menlo" charset="0"/>
              </a:rPr>
              <a:t>.</a:t>
            </a:r>
            <a:r>
              <a:rPr lang="en-US" sz="1400" dirty="0" err="1">
                <a:solidFill>
                  <a:srgbClr val="569CD6"/>
                </a:solidFill>
                <a:latin typeface="Menlo" charset="0"/>
              </a:rPr>
              <a:t>create</a:t>
            </a:r>
            <a:r>
              <a:rPr lang="en-US" sz="1400" dirty="0" err="1">
                <a:solidFill>
                  <a:srgbClr val="D4D4D4"/>
                </a:solidFill>
                <a:latin typeface="Menlo" charset="0"/>
              </a:rPr>
              <a:t>.</a:t>
            </a:r>
            <a:r>
              <a:rPr lang="en-US" sz="1400" dirty="0" err="1">
                <a:solidFill>
                  <a:srgbClr val="9CDCFE"/>
                </a:solidFill>
                <a:latin typeface="Menlo" charset="0"/>
              </a:rPr>
              <a:t>uuids</a:t>
            </a:r>
            <a:r>
              <a:rPr lang="en-US" sz="1400" dirty="0">
                <a:solidFill>
                  <a:srgbClr val="D4D4D4"/>
                </a:solidFill>
                <a:latin typeface="Menlo" charset="0"/>
              </a:rPr>
              <a:t>(</a:t>
            </a:r>
            <a:r>
              <a:rPr lang="en-US" sz="1400" dirty="0">
                <a:solidFill>
                  <a:srgbClr val="B5CEA8"/>
                </a:solidFill>
                <a:latin typeface="Menlo" charset="0"/>
              </a:rPr>
              <a:t>1</a:t>
            </a:r>
            <a:r>
              <a:rPr lang="en-US" sz="1400" dirty="0">
                <a:solidFill>
                  <a:srgbClr val="D4D4D4"/>
                </a:solidFill>
                <a:latin typeface="Menlo" charset="0"/>
              </a:rPr>
              <a:t>) </a:t>
            </a:r>
            <a:r>
              <a:rPr lang="en-US" sz="1400" dirty="0">
                <a:solidFill>
                  <a:srgbClr val="9CDCFE"/>
                </a:solidFill>
                <a:latin typeface="Menlo" charset="0"/>
              </a:rPr>
              <a:t>YIELD</a:t>
            </a:r>
            <a:r>
              <a:rPr lang="en-US" sz="1400" dirty="0">
                <a:solidFill>
                  <a:srgbClr val="D4D4D4"/>
                </a:solidFill>
                <a:latin typeface="Menlo" charset="0"/>
              </a:rPr>
              <a:t> </a:t>
            </a:r>
            <a:r>
              <a:rPr lang="en-US" sz="1400" dirty="0" err="1">
                <a:solidFill>
                  <a:srgbClr val="9CDCFE"/>
                </a:solidFill>
                <a:latin typeface="Menlo" charset="0"/>
              </a:rPr>
              <a:t>uuid</a:t>
            </a:r>
            <a:r>
              <a:rPr lang="en-US" sz="1400" dirty="0">
                <a:solidFill>
                  <a:srgbClr val="D4D4D4"/>
                </a:solidFill>
                <a:latin typeface="Menlo" charset="0"/>
              </a:rPr>
              <a:t> </a:t>
            </a:r>
            <a:r>
              <a:rPr lang="en-US" sz="1400" dirty="0">
                <a:solidFill>
                  <a:srgbClr val="C586C0"/>
                </a:solidFill>
                <a:latin typeface="Menlo" charset="0"/>
              </a:rPr>
              <a:t>as</a:t>
            </a:r>
            <a:r>
              <a:rPr lang="en-US" sz="1400" dirty="0">
                <a:solidFill>
                  <a:srgbClr val="D4D4D4"/>
                </a:solidFill>
                <a:latin typeface="Menlo" charset="0"/>
              </a:rPr>
              <a:t> </a:t>
            </a:r>
            <a:r>
              <a:rPr lang="en-US" sz="1400" dirty="0" err="1">
                <a:solidFill>
                  <a:srgbClr val="9CDCFE"/>
                </a:solidFill>
                <a:latin typeface="Menlo" charset="0"/>
              </a:rPr>
              <a:t>fuuid</a:t>
            </a:r>
            <a:endParaRPr lang="en-US" sz="1400" dirty="0">
              <a:solidFill>
                <a:srgbClr val="D4D4D4"/>
              </a:solidFill>
              <a:latin typeface="Menlo" charset="0"/>
            </a:endParaRPr>
          </a:p>
          <a:p>
            <a:r>
              <a:rPr lang="en-US" sz="1400" dirty="0">
                <a:solidFill>
                  <a:srgbClr val="D4D4D4"/>
                </a:solidFill>
                <a:latin typeface="Menlo" charset="0"/>
              </a:rPr>
              <a:t/>
            </a:r>
            <a:br>
              <a:rPr lang="en-US" sz="1400" dirty="0">
                <a:solidFill>
                  <a:srgbClr val="D4D4D4"/>
                </a:solidFill>
                <a:latin typeface="Menlo" charset="0"/>
              </a:rPr>
            </a:br>
            <a:r>
              <a:rPr lang="en-US" sz="1400" dirty="0">
                <a:solidFill>
                  <a:srgbClr val="569CD6"/>
                </a:solidFill>
                <a:latin typeface="Menlo" charset="0"/>
              </a:rPr>
              <a:t>MERGE</a:t>
            </a:r>
            <a:r>
              <a:rPr lang="en-US" sz="1400" dirty="0">
                <a:solidFill>
                  <a:srgbClr val="D4D4D4"/>
                </a:solidFill>
                <a:latin typeface="Menlo" charset="0"/>
              </a:rPr>
              <a:t> (</a:t>
            </a:r>
            <a:r>
              <a:rPr lang="en-US" sz="1400" dirty="0" err="1">
                <a:solidFill>
                  <a:srgbClr val="9CDCFE"/>
                </a:solidFill>
                <a:latin typeface="Menlo" charset="0"/>
              </a:rPr>
              <a:t>f</a:t>
            </a:r>
            <a:r>
              <a:rPr lang="en-US" sz="1400" dirty="0" err="1">
                <a:solidFill>
                  <a:srgbClr val="D4D4D4"/>
                </a:solidFill>
                <a:latin typeface="Menlo" charset="0"/>
              </a:rPr>
              <a:t>:</a:t>
            </a:r>
            <a:r>
              <a:rPr lang="en-US" sz="1400" dirty="0" err="1">
                <a:solidFill>
                  <a:srgbClr val="9CDCFE"/>
                </a:solidFill>
                <a:latin typeface="Menlo" charset="0"/>
              </a:rPr>
              <a:t>Field</a:t>
            </a:r>
            <a:r>
              <a:rPr lang="en-US" sz="1400" dirty="0">
                <a:solidFill>
                  <a:srgbClr val="D4D4D4"/>
                </a:solidFill>
                <a:latin typeface="Menlo" charset="0"/>
              </a:rPr>
              <a:t> </a:t>
            </a:r>
            <a:r>
              <a:rPr lang="en-US" sz="1400" dirty="0">
                <a:solidFill>
                  <a:srgbClr val="C586C0"/>
                </a:solidFill>
                <a:latin typeface="Menlo" charset="0"/>
              </a:rPr>
              <a:t>{</a:t>
            </a:r>
            <a:r>
              <a:rPr lang="en-US" sz="1400" dirty="0">
                <a:solidFill>
                  <a:srgbClr val="9CDCFE"/>
                </a:solidFill>
                <a:latin typeface="Menlo" charset="0"/>
              </a:rPr>
              <a:t>Name</a:t>
            </a:r>
            <a:r>
              <a:rPr lang="en-US" sz="1400" dirty="0">
                <a:solidFill>
                  <a:srgbClr val="C586C0"/>
                </a:solidFill>
                <a:latin typeface="Menlo" charset="0"/>
              </a:rPr>
              <a:t>:</a:t>
            </a:r>
            <a:r>
              <a:rPr lang="en-US" sz="1400" dirty="0">
                <a:solidFill>
                  <a:srgbClr val="D4D4D4"/>
                </a:solidFill>
                <a:latin typeface="Menlo" charset="0"/>
              </a:rPr>
              <a:t> </a:t>
            </a:r>
            <a:r>
              <a:rPr lang="en-US" sz="1400" dirty="0" err="1">
                <a:solidFill>
                  <a:srgbClr val="9CDCFE"/>
                </a:solidFill>
                <a:latin typeface="Menlo" charset="0"/>
              </a:rPr>
              <a:t>line</a:t>
            </a:r>
            <a:r>
              <a:rPr lang="en-US" sz="1400" dirty="0" err="1">
                <a:solidFill>
                  <a:srgbClr val="D4D4D4"/>
                </a:solidFill>
                <a:latin typeface="Menlo" charset="0"/>
              </a:rPr>
              <a:t>.</a:t>
            </a:r>
            <a:r>
              <a:rPr lang="en-US" sz="1400" dirty="0" err="1">
                <a:solidFill>
                  <a:srgbClr val="9CDCFE"/>
                </a:solidFill>
                <a:latin typeface="Menlo" charset="0"/>
              </a:rPr>
              <a:t>Field</a:t>
            </a:r>
            <a:r>
              <a:rPr lang="en-US" sz="1400" dirty="0">
                <a:solidFill>
                  <a:srgbClr val="C586C0"/>
                </a:solidFill>
                <a:latin typeface="Menlo" charset="0"/>
              </a:rPr>
              <a:t>}</a:t>
            </a:r>
            <a:r>
              <a:rPr lang="en-US" sz="1400" dirty="0">
                <a:solidFill>
                  <a:srgbClr val="D4D4D4"/>
                </a:solidFill>
                <a:latin typeface="Menlo" charset="0"/>
              </a:rPr>
              <a:t>)</a:t>
            </a:r>
          </a:p>
          <a:p>
            <a:r>
              <a:rPr lang="en-US" sz="1400" dirty="0">
                <a:solidFill>
                  <a:srgbClr val="569CD6"/>
                </a:solidFill>
                <a:latin typeface="Menlo" charset="0"/>
              </a:rPr>
              <a:t>ON CREATE</a:t>
            </a:r>
            <a:r>
              <a:rPr lang="en-US" sz="1400" dirty="0">
                <a:solidFill>
                  <a:srgbClr val="D4D4D4"/>
                </a:solidFill>
                <a:latin typeface="Menlo" charset="0"/>
              </a:rPr>
              <a:t> </a:t>
            </a:r>
            <a:r>
              <a:rPr lang="en-US" sz="1400" dirty="0">
                <a:solidFill>
                  <a:srgbClr val="569CD6"/>
                </a:solidFill>
                <a:latin typeface="Menlo" charset="0"/>
              </a:rPr>
              <a:t>set</a:t>
            </a:r>
            <a:endParaRPr lang="en-US" sz="1400" dirty="0">
              <a:solidFill>
                <a:srgbClr val="D4D4D4"/>
              </a:solidFill>
              <a:latin typeface="Menlo" charset="0"/>
            </a:endParaRPr>
          </a:p>
          <a:p>
            <a:r>
              <a:rPr lang="en-US" sz="1400" dirty="0" err="1">
                <a:solidFill>
                  <a:srgbClr val="9CDCFE"/>
                </a:solidFill>
                <a:latin typeface="Menlo" charset="0"/>
              </a:rPr>
              <a:t>f</a:t>
            </a:r>
            <a:r>
              <a:rPr lang="en-US" sz="1400" dirty="0" err="1">
                <a:solidFill>
                  <a:srgbClr val="D4D4D4"/>
                </a:solidFill>
                <a:latin typeface="Menlo" charset="0"/>
              </a:rPr>
              <a:t>.</a:t>
            </a:r>
            <a:r>
              <a:rPr lang="en-US" sz="1400" dirty="0" err="1">
                <a:solidFill>
                  <a:srgbClr val="9CDCFE"/>
                </a:solidFill>
                <a:latin typeface="Menlo" charset="0"/>
              </a:rPr>
              <a:t>Uuid</a:t>
            </a:r>
            <a:r>
              <a:rPr lang="en-US" sz="1400" dirty="0">
                <a:solidFill>
                  <a:srgbClr val="D4D4D4"/>
                </a:solidFill>
                <a:latin typeface="Menlo" charset="0"/>
              </a:rPr>
              <a:t>= </a:t>
            </a:r>
            <a:r>
              <a:rPr lang="en-US" sz="1400" dirty="0" err="1">
                <a:solidFill>
                  <a:srgbClr val="9CDCFE"/>
                </a:solidFill>
                <a:latin typeface="Menlo" charset="0"/>
              </a:rPr>
              <a:t>fuuid</a:t>
            </a:r>
            <a:r>
              <a:rPr lang="en-US" sz="1400" dirty="0">
                <a:solidFill>
                  <a:srgbClr val="D4D4D4"/>
                </a:solidFill>
                <a:latin typeface="Menlo" charset="0"/>
              </a:rPr>
              <a:t>; </a:t>
            </a:r>
          </a:p>
          <a:p>
            <a:endParaRPr lang="en-US" sz="1400" dirty="0" smtClean="0">
              <a:solidFill>
                <a:srgbClr val="608B4E"/>
              </a:solidFill>
              <a:latin typeface="Menlo" charset="0"/>
            </a:endParaRPr>
          </a:p>
          <a:p>
            <a:endParaRPr lang="en-US" sz="1400" dirty="0">
              <a:solidFill>
                <a:srgbClr val="608B4E"/>
              </a:solidFill>
              <a:latin typeface="Menlo" charset="0"/>
            </a:endParaRPr>
          </a:p>
          <a:p>
            <a:r>
              <a:rPr lang="en-US" sz="1400" dirty="0" smtClean="0">
                <a:solidFill>
                  <a:srgbClr val="608B4E"/>
                </a:solidFill>
                <a:latin typeface="Menlo" charset="0"/>
              </a:rPr>
              <a:t>//</a:t>
            </a:r>
            <a:r>
              <a:rPr lang="en-US" sz="1400" dirty="0">
                <a:solidFill>
                  <a:srgbClr val="608B4E"/>
                </a:solidFill>
                <a:latin typeface="Menlo" charset="0"/>
              </a:rPr>
              <a:t> Well </a:t>
            </a:r>
            <a:r>
              <a:rPr lang="en-US" sz="1400" dirty="0" err="1">
                <a:solidFill>
                  <a:srgbClr val="608B4E"/>
                </a:solidFill>
                <a:latin typeface="Menlo" charset="0"/>
              </a:rPr>
              <a:t>isInField</a:t>
            </a:r>
            <a:r>
              <a:rPr lang="en-US" sz="1400" dirty="0">
                <a:solidFill>
                  <a:srgbClr val="608B4E"/>
                </a:solidFill>
                <a:latin typeface="Menlo" charset="0"/>
              </a:rPr>
              <a:t> Field</a:t>
            </a:r>
            <a:endParaRPr lang="en-US" sz="1400" dirty="0">
              <a:solidFill>
                <a:srgbClr val="D4D4D4"/>
              </a:solidFill>
              <a:latin typeface="Menlo" charset="0"/>
            </a:endParaRPr>
          </a:p>
          <a:p>
            <a:r>
              <a:rPr lang="en-US" sz="1400" dirty="0">
                <a:solidFill>
                  <a:srgbClr val="569CD6"/>
                </a:solidFill>
                <a:latin typeface="Menlo" charset="0"/>
              </a:rPr>
              <a:t>USING PERIODIC COMMIT</a:t>
            </a:r>
            <a:r>
              <a:rPr lang="en-US" sz="1400" dirty="0">
                <a:solidFill>
                  <a:srgbClr val="D4D4D4"/>
                </a:solidFill>
                <a:latin typeface="Menlo" charset="0"/>
              </a:rPr>
              <a:t> </a:t>
            </a:r>
            <a:r>
              <a:rPr lang="en-US" sz="1400" dirty="0">
                <a:solidFill>
                  <a:srgbClr val="B5CEA8"/>
                </a:solidFill>
                <a:latin typeface="Menlo" charset="0"/>
              </a:rPr>
              <a:t>1000</a:t>
            </a:r>
            <a:endParaRPr lang="en-US" sz="1400" dirty="0">
              <a:solidFill>
                <a:srgbClr val="D4D4D4"/>
              </a:solidFill>
              <a:latin typeface="Menlo" charset="0"/>
            </a:endParaRPr>
          </a:p>
          <a:p>
            <a:r>
              <a:rPr lang="en-US" sz="1400" dirty="0">
                <a:solidFill>
                  <a:srgbClr val="569CD6"/>
                </a:solidFill>
                <a:latin typeface="Menlo" charset="0"/>
              </a:rPr>
              <a:t>LOAD CSV</a:t>
            </a:r>
            <a:r>
              <a:rPr lang="en-US" sz="1400" dirty="0">
                <a:solidFill>
                  <a:srgbClr val="D4D4D4"/>
                </a:solidFill>
                <a:latin typeface="Menlo" charset="0"/>
              </a:rPr>
              <a:t> </a:t>
            </a:r>
            <a:r>
              <a:rPr lang="en-US" sz="1400" dirty="0">
                <a:solidFill>
                  <a:srgbClr val="C586C0"/>
                </a:solidFill>
                <a:latin typeface="Menlo" charset="0"/>
              </a:rPr>
              <a:t>WITH</a:t>
            </a:r>
            <a:r>
              <a:rPr lang="en-US" sz="1400" dirty="0">
                <a:solidFill>
                  <a:srgbClr val="D4D4D4"/>
                </a:solidFill>
                <a:latin typeface="Menlo" charset="0"/>
              </a:rPr>
              <a:t> </a:t>
            </a:r>
            <a:r>
              <a:rPr lang="en-US" sz="1400" dirty="0">
                <a:solidFill>
                  <a:srgbClr val="569CD6"/>
                </a:solidFill>
                <a:latin typeface="Menlo" charset="0"/>
              </a:rPr>
              <a:t>HEADERS</a:t>
            </a:r>
            <a:r>
              <a:rPr lang="en-US" sz="1400" dirty="0">
                <a:solidFill>
                  <a:srgbClr val="D4D4D4"/>
                </a:solidFill>
                <a:latin typeface="Menlo" charset="0"/>
              </a:rPr>
              <a:t> </a:t>
            </a:r>
            <a:r>
              <a:rPr lang="en-US" sz="1400" dirty="0">
                <a:solidFill>
                  <a:srgbClr val="569CD6"/>
                </a:solidFill>
                <a:latin typeface="Menlo" charset="0"/>
              </a:rPr>
              <a:t>FROM</a:t>
            </a:r>
            <a:r>
              <a:rPr lang="en-US" sz="1400" dirty="0">
                <a:solidFill>
                  <a:srgbClr val="D4D4D4"/>
                </a:solidFill>
                <a:latin typeface="Menlo" charset="0"/>
              </a:rPr>
              <a:t> </a:t>
            </a:r>
            <a:r>
              <a:rPr lang="en-US" sz="1400" dirty="0">
                <a:solidFill>
                  <a:srgbClr val="CE9178"/>
                </a:solidFill>
                <a:latin typeface="Menlo" charset="0"/>
              </a:rPr>
              <a:t>'file:///</a:t>
            </a:r>
            <a:r>
              <a:rPr lang="en-US" sz="1400" dirty="0" err="1">
                <a:solidFill>
                  <a:srgbClr val="CE9178"/>
                </a:solidFill>
                <a:latin typeface="Menlo" charset="0"/>
              </a:rPr>
              <a:t>theLinkHNI</a:t>
            </a:r>
            <a:r>
              <a:rPr lang="en-US" sz="1400" dirty="0">
                <a:solidFill>
                  <a:srgbClr val="CE9178"/>
                </a:solidFill>
                <a:latin typeface="Menlo" charset="0"/>
              </a:rPr>
              <a:t>/WellListLocationsWGS84.csv'</a:t>
            </a:r>
            <a:r>
              <a:rPr lang="en-US" sz="1400" dirty="0">
                <a:solidFill>
                  <a:srgbClr val="D4D4D4"/>
                </a:solidFill>
                <a:latin typeface="Menlo" charset="0"/>
              </a:rPr>
              <a:t> </a:t>
            </a:r>
            <a:r>
              <a:rPr lang="en-US" sz="1400" dirty="0">
                <a:solidFill>
                  <a:srgbClr val="C586C0"/>
                </a:solidFill>
                <a:latin typeface="Menlo" charset="0"/>
              </a:rPr>
              <a:t>AS</a:t>
            </a:r>
            <a:r>
              <a:rPr lang="en-US" sz="1400" dirty="0">
                <a:solidFill>
                  <a:srgbClr val="D4D4D4"/>
                </a:solidFill>
                <a:latin typeface="Menlo" charset="0"/>
              </a:rPr>
              <a:t> </a:t>
            </a:r>
            <a:r>
              <a:rPr lang="en-US" sz="1400" dirty="0">
                <a:solidFill>
                  <a:srgbClr val="9CDCFE"/>
                </a:solidFill>
                <a:latin typeface="Menlo" charset="0"/>
              </a:rPr>
              <a:t>line</a:t>
            </a:r>
            <a:r>
              <a:rPr lang="en-US" sz="1400" dirty="0">
                <a:solidFill>
                  <a:srgbClr val="D4D4D4"/>
                </a:solidFill>
                <a:latin typeface="Menlo" charset="0"/>
              </a:rPr>
              <a:t> </a:t>
            </a:r>
            <a:r>
              <a:rPr lang="en-US" sz="1400" dirty="0">
                <a:solidFill>
                  <a:srgbClr val="608B4E"/>
                </a:solidFill>
                <a:latin typeface="Menlo" charset="0"/>
              </a:rPr>
              <a:t>//with line limit 100</a:t>
            </a:r>
            <a:endParaRPr lang="en-US" sz="1400" dirty="0">
              <a:solidFill>
                <a:srgbClr val="D4D4D4"/>
              </a:solidFill>
              <a:latin typeface="Menlo" charset="0"/>
            </a:endParaRPr>
          </a:p>
          <a:p>
            <a:r>
              <a:rPr lang="en-US" sz="1400" dirty="0">
                <a:solidFill>
                  <a:srgbClr val="C586C0"/>
                </a:solidFill>
                <a:latin typeface="Menlo" charset="0"/>
              </a:rPr>
              <a:t>MATCH</a:t>
            </a:r>
            <a:r>
              <a:rPr lang="en-US" sz="1400" dirty="0">
                <a:solidFill>
                  <a:srgbClr val="D4D4D4"/>
                </a:solidFill>
                <a:latin typeface="Menlo" charset="0"/>
              </a:rPr>
              <a:t>(</a:t>
            </a:r>
            <a:r>
              <a:rPr lang="en-US" sz="1400" dirty="0" err="1">
                <a:solidFill>
                  <a:srgbClr val="9CDCFE"/>
                </a:solidFill>
                <a:latin typeface="Menlo" charset="0"/>
              </a:rPr>
              <a:t>w</a:t>
            </a:r>
            <a:r>
              <a:rPr lang="en-US" sz="1400" dirty="0" err="1">
                <a:solidFill>
                  <a:srgbClr val="D4D4D4"/>
                </a:solidFill>
                <a:latin typeface="Menlo" charset="0"/>
              </a:rPr>
              <a:t>:</a:t>
            </a:r>
            <a:r>
              <a:rPr lang="en-US" sz="1400" dirty="0" err="1">
                <a:solidFill>
                  <a:srgbClr val="9CDCFE"/>
                </a:solidFill>
                <a:latin typeface="Menlo" charset="0"/>
              </a:rPr>
              <a:t>Well</a:t>
            </a:r>
            <a:r>
              <a:rPr lang="en-US" sz="1400" dirty="0">
                <a:solidFill>
                  <a:srgbClr val="D4D4D4"/>
                </a:solidFill>
                <a:latin typeface="Menlo" charset="0"/>
              </a:rPr>
              <a:t> </a:t>
            </a:r>
            <a:r>
              <a:rPr lang="en-US" sz="1400" dirty="0">
                <a:solidFill>
                  <a:srgbClr val="C586C0"/>
                </a:solidFill>
                <a:latin typeface="Menlo" charset="0"/>
              </a:rPr>
              <a:t>{</a:t>
            </a:r>
            <a:r>
              <a:rPr lang="en-US" sz="1400" dirty="0" err="1">
                <a:solidFill>
                  <a:srgbClr val="9CDCFE"/>
                </a:solidFill>
                <a:latin typeface="Menlo" charset="0"/>
              </a:rPr>
              <a:t>Uwi</a:t>
            </a:r>
            <a:r>
              <a:rPr lang="en-US" sz="1400" dirty="0" err="1">
                <a:solidFill>
                  <a:srgbClr val="C586C0"/>
                </a:solidFill>
                <a:latin typeface="Menlo" charset="0"/>
              </a:rPr>
              <a:t>:</a:t>
            </a:r>
            <a:r>
              <a:rPr lang="en-US" sz="1400" dirty="0" err="1">
                <a:solidFill>
                  <a:srgbClr val="9CDCFE"/>
                </a:solidFill>
                <a:latin typeface="Menlo" charset="0"/>
              </a:rPr>
              <a:t>line</a:t>
            </a:r>
            <a:r>
              <a:rPr lang="en-US" sz="1400" dirty="0" err="1">
                <a:solidFill>
                  <a:srgbClr val="D4D4D4"/>
                </a:solidFill>
                <a:latin typeface="Menlo" charset="0"/>
              </a:rPr>
              <a:t>.</a:t>
            </a:r>
            <a:r>
              <a:rPr lang="en-US" sz="1400" dirty="0" err="1">
                <a:solidFill>
                  <a:srgbClr val="9CDCFE"/>
                </a:solidFill>
                <a:latin typeface="Menlo" charset="0"/>
              </a:rPr>
              <a:t>UWI</a:t>
            </a:r>
            <a:r>
              <a:rPr lang="en-US" sz="1400" dirty="0">
                <a:solidFill>
                  <a:srgbClr val="C586C0"/>
                </a:solidFill>
                <a:latin typeface="Menlo" charset="0"/>
              </a:rPr>
              <a:t>}</a:t>
            </a:r>
            <a:r>
              <a:rPr lang="en-US" sz="1400" dirty="0">
                <a:solidFill>
                  <a:srgbClr val="D4D4D4"/>
                </a:solidFill>
                <a:latin typeface="Menlo" charset="0"/>
              </a:rPr>
              <a:t>)</a:t>
            </a:r>
          </a:p>
          <a:p>
            <a:r>
              <a:rPr lang="en-US" sz="1400" dirty="0">
                <a:solidFill>
                  <a:srgbClr val="C586C0"/>
                </a:solidFill>
                <a:latin typeface="Menlo" charset="0"/>
              </a:rPr>
              <a:t>MATCH</a:t>
            </a:r>
            <a:r>
              <a:rPr lang="en-US" sz="1400" dirty="0">
                <a:solidFill>
                  <a:srgbClr val="D4D4D4"/>
                </a:solidFill>
                <a:latin typeface="Menlo" charset="0"/>
              </a:rPr>
              <a:t>(</a:t>
            </a:r>
            <a:r>
              <a:rPr lang="en-US" sz="1400" dirty="0" err="1">
                <a:solidFill>
                  <a:srgbClr val="9CDCFE"/>
                </a:solidFill>
                <a:latin typeface="Menlo" charset="0"/>
              </a:rPr>
              <a:t>f</a:t>
            </a:r>
            <a:r>
              <a:rPr lang="en-US" sz="1400" dirty="0" err="1">
                <a:solidFill>
                  <a:srgbClr val="D4D4D4"/>
                </a:solidFill>
                <a:latin typeface="Menlo" charset="0"/>
              </a:rPr>
              <a:t>:</a:t>
            </a:r>
            <a:r>
              <a:rPr lang="en-US" sz="1400" dirty="0" err="1">
                <a:solidFill>
                  <a:srgbClr val="9CDCFE"/>
                </a:solidFill>
                <a:latin typeface="Menlo" charset="0"/>
              </a:rPr>
              <a:t>Field</a:t>
            </a:r>
            <a:r>
              <a:rPr lang="en-US" sz="1400" dirty="0">
                <a:solidFill>
                  <a:srgbClr val="D4D4D4"/>
                </a:solidFill>
                <a:latin typeface="Menlo" charset="0"/>
              </a:rPr>
              <a:t> </a:t>
            </a:r>
            <a:r>
              <a:rPr lang="en-US" sz="1400" dirty="0">
                <a:solidFill>
                  <a:srgbClr val="C586C0"/>
                </a:solidFill>
                <a:latin typeface="Menlo" charset="0"/>
              </a:rPr>
              <a:t>{</a:t>
            </a:r>
            <a:r>
              <a:rPr lang="en-US" sz="1400" dirty="0">
                <a:solidFill>
                  <a:srgbClr val="9CDCFE"/>
                </a:solidFill>
                <a:latin typeface="Menlo" charset="0"/>
              </a:rPr>
              <a:t>Name</a:t>
            </a:r>
            <a:r>
              <a:rPr lang="en-US" sz="1400" dirty="0">
                <a:solidFill>
                  <a:srgbClr val="C586C0"/>
                </a:solidFill>
                <a:latin typeface="Menlo" charset="0"/>
              </a:rPr>
              <a:t>:</a:t>
            </a:r>
            <a:r>
              <a:rPr lang="en-US" sz="1400" dirty="0">
                <a:solidFill>
                  <a:srgbClr val="D4D4D4"/>
                </a:solidFill>
                <a:latin typeface="Menlo" charset="0"/>
              </a:rPr>
              <a:t> </a:t>
            </a:r>
            <a:r>
              <a:rPr lang="en-US" sz="1400" dirty="0" err="1">
                <a:solidFill>
                  <a:srgbClr val="9CDCFE"/>
                </a:solidFill>
                <a:latin typeface="Menlo" charset="0"/>
              </a:rPr>
              <a:t>line</a:t>
            </a:r>
            <a:r>
              <a:rPr lang="en-US" sz="1400" dirty="0" err="1">
                <a:solidFill>
                  <a:srgbClr val="D4D4D4"/>
                </a:solidFill>
                <a:latin typeface="Menlo" charset="0"/>
              </a:rPr>
              <a:t>.</a:t>
            </a:r>
            <a:r>
              <a:rPr lang="en-US" sz="1400" dirty="0" err="1">
                <a:solidFill>
                  <a:srgbClr val="9CDCFE"/>
                </a:solidFill>
                <a:latin typeface="Menlo" charset="0"/>
              </a:rPr>
              <a:t>Field</a:t>
            </a:r>
            <a:r>
              <a:rPr lang="en-US" sz="1400" dirty="0">
                <a:solidFill>
                  <a:srgbClr val="C586C0"/>
                </a:solidFill>
                <a:latin typeface="Menlo" charset="0"/>
              </a:rPr>
              <a:t>}</a:t>
            </a:r>
            <a:r>
              <a:rPr lang="en-US" sz="1400" dirty="0">
                <a:solidFill>
                  <a:srgbClr val="D4D4D4"/>
                </a:solidFill>
                <a:latin typeface="Menlo" charset="0"/>
              </a:rPr>
              <a:t>)</a:t>
            </a:r>
          </a:p>
          <a:p>
            <a:r>
              <a:rPr lang="en-US" sz="1400" dirty="0">
                <a:solidFill>
                  <a:srgbClr val="569CD6"/>
                </a:solidFill>
                <a:latin typeface="Menlo" charset="0"/>
              </a:rPr>
              <a:t>MERGE</a:t>
            </a:r>
            <a:r>
              <a:rPr lang="en-US" sz="1400" dirty="0">
                <a:solidFill>
                  <a:srgbClr val="D4D4D4"/>
                </a:solidFill>
                <a:latin typeface="Menlo" charset="0"/>
              </a:rPr>
              <a:t> (</a:t>
            </a:r>
            <a:r>
              <a:rPr lang="en-US" sz="1400" dirty="0">
                <a:solidFill>
                  <a:srgbClr val="9CDCFE"/>
                </a:solidFill>
                <a:latin typeface="Menlo" charset="0"/>
              </a:rPr>
              <a:t>w</a:t>
            </a:r>
            <a:r>
              <a:rPr lang="en-US" sz="1400" dirty="0">
                <a:solidFill>
                  <a:srgbClr val="D4D4D4"/>
                </a:solidFill>
                <a:latin typeface="Menlo" charset="0"/>
              </a:rPr>
              <a:t>)</a:t>
            </a:r>
            <a:r>
              <a:rPr lang="en-US" sz="1400" dirty="0">
                <a:solidFill>
                  <a:srgbClr val="DCDCAA"/>
                </a:solidFill>
                <a:latin typeface="Menlo" charset="0"/>
              </a:rPr>
              <a:t>-</a:t>
            </a:r>
            <a:r>
              <a:rPr lang="en-US" sz="1400" dirty="0">
                <a:solidFill>
                  <a:srgbClr val="D4D4D4"/>
                </a:solidFill>
                <a:latin typeface="Menlo" charset="0"/>
              </a:rPr>
              <a:t>[:</a:t>
            </a:r>
            <a:r>
              <a:rPr lang="en-US" sz="1400" dirty="0" err="1">
                <a:solidFill>
                  <a:srgbClr val="4EC9B0"/>
                </a:solidFill>
                <a:latin typeface="Menlo" charset="0"/>
              </a:rPr>
              <a:t>IsInField</a:t>
            </a:r>
            <a:r>
              <a:rPr lang="en-US" sz="1400" dirty="0">
                <a:solidFill>
                  <a:srgbClr val="D4D4D4"/>
                </a:solidFill>
                <a:latin typeface="Menlo" charset="0"/>
              </a:rPr>
              <a:t>]</a:t>
            </a:r>
            <a:r>
              <a:rPr lang="en-US" sz="1400" dirty="0">
                <a:solidFill>
                  <a:srgbClr val="DCDCAA"/>
                </a:solidFill>
                <a:latin typeface="Menlo" charset="0"/>
              </a:rPr>
              <a:t>-&gt;</a:t>
            </a:r>
            <a:r>
              <a:rPr lang="en-US" sz="1400" dirty="0">
                <a:solidFill>
                  <a:srgbClr val="D4D4D4"/>
                </a:solidFill>
                <a:latin typeface="Menlo" charset="0"/>
              </a:rPr>
              <a:t>(</a:t>
            </a:r>
            <a:r>
              <a:rPr lang="en-US" sz="1400" dirty="0">
                <a:solidFill>
                  <a:srgbClr val="9CDCFE"/>
                </a:solidFill>
                <a:latin typeface="Menlo" charset="0"/>
              </a:rPr>
              <a:t>f</a:t>
            </a:r>
            <a:r>
              <a:rPr lang="en-US" sz="1400" dirty="0">
                <a:solidFill>
                  <a:srgbClr val="D4D4D4"/>
                </a:solidFill>
                <a:latin typeface="Menlo" charset="0"/>
              </a:rPr>
              <a:t>);</a:t>
            </a:r>
            <a:endParaRPr lang="en-US" sz="1400" b="0" dirty="0">
              <a:solidFill>
                <a:srgbClr val="D4D4D4"/>
              </a:solidFill>
              <a:effectLst/>
              <a:latin typeface="Menlo" charset="0"/>
            </a:endParaRPr>
          </a:p>
        </p:txBody>
      </p:sp>
      <p:sp>
        <p:nvSpPr>
          <p:cNvPr id="3" name="TextBox 2"/>
          <p:cNvSpPr txBox="1"/>
          <p:nvPr/>
        </p:nvSpPr>
        <p:spPr>
          <a:xfrm>
            <a:off x="280126" y="5111786"/>
            <a:ext cx="7024915" cy="523220"/>
          </a:xfrm>
          <a:prstGeom prst="rect">
            <a:avLst/>
          </a:prstGeom>
          <a:noFill/>
        </p:spPr>
        <p:txBody>
          <a:bodyPr wrap="square" rtlCol="0">
            <a:spAutoFit/>
          </a:bodyPr>
          <a:lstStyle/>
          <a:p>
            <a:r>
              <a:rPr lang="en-US" sz="2800" dirty="0" smtClean="0">
                <a:solidFill>
                  <a:schemeClr val="bg1"/>
                </a:solidFill>
              </a:rPr>
              <a:t>(</a:t>
            </a:r>
            <a:r>
              <a:rPr lang="en-US" sz="2800" dirty="0" err="1" smtClean="0">
                <a:solidFill>
                  <a:schemeClr val="bg1"/>
                </a:solidFill>
              </a:rPr>
              <a:t>w:Well</a:t>
            </a:r>
            <a:r>
              <a:rPr lang="en-US" sz="2800" dirty="0" smtClean="0">
                <a:solidFill>
                  <a:schemeClr val="bg1"/>
                </a:solidFill>
              </a:rPr>
              <a:t>)-[:</a:t>
            </a:r>
            <a:r>
              <a:rPr lang="en-US" sz="2800" dirty="0" err="1" smtClean="0">
                <a:solidFill>
                  <a:schemeClr val="bg1"/>
                </a:solidFill>
              </a:rPr>
              <a:t>IsInField</a:t>
            </a:r>
            <a:r>
              <a:rPr lang="en-US" sz="2800" dirty="0" smtClean="0">
                <a:solidFill>
                  <a:schemeClr val="bg1"/>
                </a:solidFill>
              </a:rPr>
              <a:t>]-(</a:t>
            </a:r>
            <a:r>
              <a:rPr lang="en-US" sz="2800" dirty="0" err="1" smtClean="0">
                <a:solidFill>
                  <a:schemeClr val="bg1"/>
                </a:solidFill>
              </a:rPr>
              <a:t>f:Field</a:t>
            </a:r>
            <a:r>
              <a:rPr lang="en-US" sz="2800" dirty="0" smtClean="0">
                <a:solidFill>
                  <a:schemeClr val="bg1"/>
                </a:solidFill>
              </a:rPr>
              <a:t>)</a:t>
            </a:r>
            <a:endParaRPr lang="en-US" sz="2800" dirty="0">
              <a:solidFill>
                <a:schemeClr val="bg1"/>
              </a:solidFill>
            </a:endParaRPr>
          </a:p>
        </p:txBody>
      </p:sp>
      <p:sp>
        <p:nvSpPr>
          <p:cNvPr id="6" name="TextBox 5"/>
          <p:cNvSpPr txBox="1"/>
          <p:nvPr/>
        </p:nvSpPr>
        <p:spPr>
          <a:xfrm>
            <a:off x="5577840" y="4250011"/>
            <a:ext cx="6503998" cy="2246769"/>
          </a:xfrm>
          <a:prstGeom prst="rect">
            <a:avLst/>
          </a:prstGeom>
          <a:noFill/>
        </p:spPr>
        <p:txBody>
          <a:bodyPr wrap="square" rtlCol="0">
            <a:spAutoFit/>
          </a:bodyPr>
          <a:lstStyle/>
          <a:p>
            <a:r>
              <a:rPr lang="en-US" sz="2800" dirty="0" smtClean="0">
                <a:solidFill>
                  <a:schemeClr val="bg1"/>
                </a:solidFill>
              </a:rPr>
              <a:t>This statement creates basic </a:t>
            </a:r>
            <a:r>
              <a:rPr lang="en-US" sz="2800" dirty="0" err="1" smtClean="0">
                <a:solidFill>
                  <a:schemeClr val="bg1"/>
                </a:solidFill>
              </a:rPr>
              <a:t>FieldNodes</a:t>
            </a:r>
            <a:r>
              <a:rPr lang="en-US" sz="2800" dirty="0" smtClean="0">
                <a:solidFill>
                  <a:schemeClr val="bg1"/>
                </a:solidFill>
              </a:rPr>
              <a:t> from the WellListLocationsWGS84.csv file and links them to the corresponding well node</a:t>
            </a:r>
            <a:endParaRPr lang="en-US" sz="2800" dirty="0">
              <a:solidFill>
                <a:schemeClr val="bg1"/>
              </a:solidFill>
            </a:endParaRPr>
          </a:p>
        </p:txBody>
      </p:sp>
      <p:sp>
        <p:nvSpPr>
          <p:cNvPr id="5" name="TextBox 4"/>
          <p:cNvSpPr txBox="1"/>
          <p:nvPr/>
        </p:nvSpPr>
        <p:spPr>
          <a:xfrm>
            <a:off x="188687" y="420914"/>
            <a:ext cx="2938562" cy="523220"/>
          </a:xfrm>
          <a:prstGeom prst="rect">
            <a:avLst/>
          </a:prstGeom>
          <a:noFill/>
        </p:spPr>
        <p:txBody>
          <a:bodyPr wrap="square" rtlCol="0">
            <a:spAutoFit/>
          </a:bodyPr>
          <a:lstStyle/>
          <a:p>
            <a:r>
              <a:rPr lang="en-US" sz="2800" smtClean="0">
                <a:solidFill>
                  <a:schemeClr val="bg1"/>
                </a:solidFill>
              </a:rPr>
              <a:t>Import Fields</a:t>
            </a:r>
            <a:endParaRPr lang="en-US" sz="2800" dirty="0">
              <a:solidFill>
                <a:schemeClr val="bg1"/>
              </a:solidFill>
            </a:endParaRPr>
          </a:p>
        </p:txBody>
      </p:sp>
    </p:spTree>
    <p:extLst>
      <p:ext uri="{BB962C8B-B14F-4D97-AF65-F5344CB8AC3E}">
        <p14:creationId xmlns:p14="http://schemas.microsoft.com/office/powerpoint/2010/main" val="44220092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726" y="312539"/>
            <a:ext cx="7804548" cy="892147"/>
          </a:xfrm>
        </p:spPr>
        <p:txBody>
          <a:bodyPr/>
          <a:lstStyle/>
          <a:p>
            <a:r>
              <a:rPr lang="en-US" smtClean="0"/>
              <a:t>ActiveFacilities.csv</a:t>
            </a:r>
            <a:endParaRPr lang="en-US" dirty="0"/>
          </a:p>
        </p:txBody>
      </p:sp>
      <p:graphicFrame>
        <p:nvGraphicFramePr>
          <p:cNvPr id="4" name="Table 3"/>
          <p:cNvGraphicFramePr>
            <a:graphicFrameLocks noGrp="1"/>
          </p:cNvGraphicFramePr>
          <p:nvPr>
            <p:extLst/>
          </p:nvPr>
        </p:nvGraphicFramePr>
        <p:xfrm>
          <a:off x="736602" y="1582203"/>
          <a:ext cx="10515596" cy="3701154"/>
        </p:xfrm>
        <a:graphic>
          <a:graphicData uri="http://schemas.openxmlformats.org/drawingml/2006/table">
            <a:tbl>
              <a:tblPr/>
              <a:tblGrid>
                <a:gridCol w="808892"/>
                <a:gridCol w="808892"/>
                <a:gridCol w="808892"/>
                <a:gridCol w="808892"/>
                <a:gridCol w="808892"/>
                <a:gridCol w="808892"/>
                <a:gridCol w="808892"/>
                <a:gridCol w="808892"/>
                <a:gridCol w="808892"/>
                <a:gridCol w="808892"/>
                <a:gridCol w="808892"/>
                <a:gridCol w="808892"/>
                <a:gridCol w="808892"/>
              </a:tblGrid>
              <a:tr h="364624">
                <a:tc>
                  <a:txBody>
                    <a:bodyPr/>
                    <a:lstStyle/>
                    <a:p>
                      <a:pPr algn="l" fontAlgn="b"/>
                      <a:r>
                        <a:rPr lang="en-US" sz="1200" b="0" i="0" u="none" strike="noStrike">
                          <a:solidFill>
                            <a:srgbClr val="000000"/>
                          </a:solidFill>
                          <a:effectLst/>
                          <a:latin typeface="Calibri" charset="0"/>
                        </a:rPr>
                        <a:t>FacilityID</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FacilityName</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OperatorCode</a:t>
                      </a:r>
                    </a:p>
                  </a:txBody>
                  <a:tcPr marL="6222" marR="6222" marT="6222" marB="0" anchor="b">
                    <a:lnL>
                      <a:noFill/>
                    </a:lnL>
                    <a:lnR>
                      <a:noFill/>
                    </a:lnR>
                    <a:lnT>
                      <a:noFill/>
                    </a:lnT>
                    <a:lnB>
                      <a:noFill/>
                    </a:lnB>
                    <a:solidFill>
                      <a:schemeClr val="bg2">
                        <a:lumMod val="60000"/>
                        <a:lumOff val="40000"/>
                      </a:schemeClr>
                    </a:solidFill>
                  </a:tcPr>
                </a:tc>
                <a:tc>
                  <a:txBody>
                    <a:bodyPr/>
                    <a:lstStyle/>
                    <a:p>
                      <a:pPr algn="l" fontAlgn="b"/>
                      <a:r>
                        <a:rPr lang="en-US" sz="1200" b="0" i="0" u="none" strike="noStrike" dirty="0" err="1">
                          <a:solidFill>
                            <a:srgbClr val="000000"/>
                          </a:solidFill>
                          <a:effectLst/>
                          <a:latin typeface="Calibri" charset="0"/>
                        </a:rPr>
                        <a:t>OperatorName</a:t>
                      </a:r>
                      <a:endParaRPr lang="en-US" sz="1200" b="0" i="0" u="none" strike="noStrike" dirty="0">
                        <a:solidFill>
                          <a:srgbClr val="000000"/>
                        </a:solidFill>
                        <a:effectLst/>
                        <a:latin typeface="Calibri" charset="0"/>
                      </a:endParaRPr>
                    </a:p>
                  </a:txBody>
                  <a:tcPr marL="6222" marR="6222" marT="6222" marB="0" anchor="b">
                    <a:lnL>
                      <a:noFill/>
                    </a:lnL>
                    <a:lnR>
                      <a:noFill/>
                    </a:lnR>
                    <a:lnT>
                      <a:noFill/>
                    </a:lnT>
                    <a:lnB>
                      <a:noFill/>
                    </a:lnB>
                    <a:solidFill>
                      <a:schemeClr val="bg2">
                        <a:lumMod val="60000"/>
                        <a:lumOff val="40000"/>
                      </a:schemeClr>
                    </a:solidFill>
                  </a:tcPr>
                </a:tc>
                <a:tc>
                  <a:txBody>
                    <a:bodyPr/>
                    <a:lstStyle/>
                    <a:p>
                      <a:pPr algn="l" fontAlgn="b"/>
                      <a:r>
                        <a:rPr lang="en-US" sz="1200" b="0" i="0" u="none" strike="noStrike">
                          <a:solidFill>
                            <a:srgbClr val="000000"/>
                          </a:solidFill>
                          <a:effectLst/>
                          <a:latin typeface="Calibri" charset="0"/>
                        </a:rPr>
                        <a:t>SubTypeCode</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SubType</a:t>
                      </a:r>
                    </a:p>
                  </a:txBody>
                  <a:tcPr marL="6222" marR="6222" marT="6222" marB="0" anchor="b">
                    <a:lnL>
                      <a:noFill/>
                    </a:lnL>
                    <a:lnR>
                      <a:noFill/>
                    </a:lnR>
                    <a:lnT>
                      <a:noFill/>
                    </a:lnT>
                    <a:lnB>
                      <a:noFill/>
                    </a:lnB>
                  </a:tcPr>
                </a:tc>
                <a:tc>
                  <a:txBody>
                    <a:bodyPr/>
                    <a:lstStyle/>
                    <a:p>
                      <a:pPr algn="l" fontAlgn="b"/>
                      <a:r>
                        <a:rPr lang="da-DK" sz="1200" b="0" i="0" u="none" strike="noStrike">
                          <a:solidFill>
                            <a:srgbClr val="000000"/>
                          </a:solidFill>
                          <a:effectLst/>
                          <a:latin typeface="Calibri" charset="0"/>
                        </a:rPr>
                        <a:t>LE </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LSD</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LicenceNumber</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EDCTCode</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EDCTDescription</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LicenseeCode</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OperationalStatus</a:t>
                      </a:r>
                    </a:p>
                  </a:txBody>
                  <a:tcPr marL="6222" marR="6222" marT="6222" marB="0" anchor="b">
                    <a:lnL>
                      <a:noFill/>
                    </a:lnL>
                    <a:lnR>
                      <a:noFill/>
                    </a:lnR>
                    <a:lnT>
                      <a:noFill/>
                    </a:lnT>
                    <a:lnB>
                      <a:noFill/>
                    </a:lnB>
                  </a:tcPr>
                </a:tc>
              </a:tr>
              <a:tr h="723025">
                <a:tc>
                  <a:txBody>
                    <a:bodyPr/>
                    <a:lstStyle/>
                    <a:p>
                      <a:pPr algn="l" fontAlgn="b"/>
                      <a:r>
                        <a:rPr lang="da-DK" sz="1200" b="0" i="0" u="none" strike="noStrike">
                          <a:solidFill>
                            <a:srgbClr val="000000"/>
                          </a:solidFill>
                          <a:effectLst/>
                          <a:latin typeface="Calibri" charset="0"/>
                        </a:rPr>
                        <a:t>ABBT0030001</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Morgan Abee Group #2                </a:t>
                      </a:r>
                    </a:p>
                  </a:txBody>
                  <a:tcPr marL="6222" marR="6222" marT="6222" marB="0" anchor="b">
                    <a:lnL>
                      <a:noFill/>
                    </a:lnL>
                    <a:lnR>
                      <a:noFill/>
                    </a:lnR>
                    <a:lnT>
                      <a:noFill/>
                    </a:lnT>
                    <a:lnB>
                      <a:noFill/>
                    </a:lnB>
                  </a:tcPr>
                </a:tc>
                <a:tc>
                  <a:txBody>
                    <a:bodyPr/>
                    <a:lstStyle/>
                    <a:p>
                      <a:pPr algn="l" fontAlgn="b"/>
                      <a:r>
                        <a:rPr lang="is-IS" sz="1200" b="0" i="0" u="none" strike="noStrike">
                          <a:solidFill>
                            <a:srgbClr val="000000"/>
                          </a:solidFill>
                          <a:effectLst/>
                          <a:latin typeface="Calibri" charset="0"/>
                        </a:rPr>
                        <a:t>A68P</a:t>
                      </a:r>
                    </a:p>
                  </a:txBody>
                  <a:tcPr marL="6222" marR="6222" marT="6222" marB="0" anchor="b">
                    <a:lnL>
                      <a:noFill/>
                    </a:lnL>
                    <a:lnR>
                      <a:noFill/>
                    </a:lnR>
                    <a:lnT>
                      <a:noFill/>
                    </a:lnT>
                    <a:lnB>
                      <a:noFill/>
                    </a:lnB>
                    <a:solidFill>
                      <a:schemeClr val="bg2">
                        <a:lumMod val="60000"/>
                        <a:lumOff val="40000"/>
                      </a:schemeClr>
                    </a:solidFill>
                  </a:tcPr>
                </a:tc>
                <a:tc>
                  <a:txBody>
                    <a:bodyPr/>
                    <a:lstStyle/>
                    <a:p>
                      <a:pPr algn="l" fontAlgn="b"/>
                      <a:r>
                        <a:rPr lang="en-US" sz="1200" b="0" i="0" u="none" strike="noStrike">
                          <a:solidFill>
                            <a:srgbClr val="000000"/>
                          </a:solidFill>
                          <a:effectLst/>
                          <a:latin typeface="Calibri" charset="0"/>
                        </a:rPr>
                        <a:t>CQ Energy Canada Resources Partnership    </a:t>
                      </a:r>
                    </a:p>
                  </a:txBody>
                  <a:tcPr marL="6222" marR="6222" marT="6222" marB="0" anchor="b">
                    <a:lnL>
                      <a:noFill/>
                    </a:lnL>
                    <a:lnR>
                      <a:noFill/>
                    </a:lnR>
                    <a:lnT>
                      <a:noFill/>
                    </a:lnT>
                    <a:lnB>
                      <a:noFill/>
                    </a:lnB>
                    <a:solidFill>
                      <a:schemeClr val="bg2">
                        <a:lumMod val="60000"/>
                        <a:lumOff val="40000"/>
                      </a:schemeClr>
                    </a:solidFill>
                  </a:tcPr>
                </a:tc>
                <a:tc>
                  <a:txBody>
                    <a:bodyPr/>
                    <a:lstStyle/>
                    <a:p>
                      <a:pPr algn="r" fontAlgn="b"/>
                      <a:r>
                        <a:rPr lang="cs-CZ" sz="1200" b="0" i="0" u="none" strike="noStrike">
                          <a:solidFill>
                            <a:srgbClr val="000000"/>
                          </a:solidFill>
                          <a:effectLst/>
                          <a:latin typeface="Calibri" charset="0"/>
                        </a:rPr>
                        <a:t>361</a:t>
                      </a:r>
                    </a:p>
                  </a:txBody>
                  <a:tcPr marL="6222" marR="6222" marT="6222" marB="0" anchor="b">
                    <a:lnL>
                      <a:noFill/>
                    </a:lnL>
                    <a:lnR>
                      <a:noFill/>
                    </a:lnR>
                    <a:lnT>
                      <a:noFill/>
                    </a:lnT>
                    <a:lnB>
                      <a:noFill/>
                    </a:lnB>
                  </a:tcPr>
                </a:tc>
                <a:tc gridSpan="2">
                  <a:txBody>
                    <a:bodyPr/>
                    <a:lstStyle/>
                    <a:p>
                      <a:pPr algn="l" fontAlgn="b"/>
                      <a:r>
                        <a:rPr lang="en-US" sz="1200" b="0" i="0" u="none" strike="noStrike">
                          <a:solidFill>
                            <a:srgbClr val="000000"/>
                          </a:solidFill>
                          <a:effectLst/>
                          <a:latin typeface="Calibri" charset="0"/>
                        </a:rPr>
                        <a:t>Gas Multiwell Group Battery             </a:t>
                      </a:r>
                    </a:p>
                  </a:txBody>
                  <a:tcPr marL="6222" marR="6222" marT="6222" marB="0" anchor="b">
                    <a:lnL>
                      <a:noFill/>
                    </a:lnL>
                    <a:lnR>
                      <a:noFill/>
                    </a:lnR>
                    <a:lnT>
                      <a:noFill/>
                    </a:lnT>
                    <a:lnB>
                      <a:noFill/>
                    </a:lnB>
                  </a:tcPr>
                </a:tc>
                <a:tc hMerge="1">
                  <a:txBody>
                    <a:bodyPr/>
                    <a:lstStyle/>
                    <a:p>
                      <a:endParaRPr lang="en-US"/>
                    </a:p>
                  </a:txBody>
                  <a:tcPr/>
                </a:tc>
                <a:tc>
                  <a:txBody>
                    <a:bodyPr/>
                    <a:lstStyle/>
                    <a:p>
                      <a:pPr algn="l" fontAlgn="b"/>
                      <a:r>
                        <a:rPr lang="mr-IN" sz="1200" b="0" i="0" u="none" strike="noStrike">
                          <a:solidFill>
                            <a:srgbClr val="000000"/>
                          </a:solidFill>
                          <a:effectLst/>
                          <a:latin typeface="Calibri" charset="0"/>
                        </a:rPr>
                        <a:t>01-32-061-22W4</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Active</a:t>
                      </a:r>
                    </a:p>
                  </a:txBody>
                  <a:tcPr marL="6222" marR="6222" marT="6222" marB="0" anchor="b">
                    <a:lnL>
                      <a:noFill/>
                    </a:lnL>
                    <a:lnR>
                      <a:noFill/>
                    </a:lnR>
                    <a:lnT>
                      <a:noFill/>
                    </a:lnT>
                    <a:lnB>
                      <a:noFill/>
                    </a:lnB>
                  </a:tcPr>
                </a:tc>
              </a:tr>
              <a:tr h="364624">
                <a:tc>
                  <a:txBody>
                    <a:bodyPr/>
                    <a:lstStyle/>
                    <a:p>
                      <a:pPr algn="l" fontAlgn="b"/>
                      <a:r>
                        <a:rPr lang="is-IS" sz="1200" b="0" i="0" u="none" strike="noStrike">
                          <a:solidFill>
                            <a:srgbClr val="000000"/>
                          </a:solidFill>
                          <a:effectLst/>
                          <a:latin typeface="Calibri" charset="0"/>
                        </a:rPr>
                        <a:t>ABBT0040062</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Mark Niton 8-23                     </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A5YK</a:t>
                      </a:r>
                    </a:p>
                  </a:txBody>
                  <a:tcPr marL="6222" marR="6222" marT="6222" marB="0" anchor="b">
                    <a:lnL>
                      <a:noFill/>
                    </a:lnL>
                    <a:lnR>
                      <a:noFill/>
                    </a:lnR>
                    <a:lnT>
                      <a:noFill/>
                    </a:lnT>
                    <a:lnB>
                      <a:noFill/>
                    </a:lnB>
                    <a:solidFill>
                      <a:schemeClr val="bg2">
                        <a:lumMod val="60000"/>
                        <a:lumOff val="40000"/>
                      </a:schemeClr>
                    </a:solidFill>
                  </a:tcPr>
                </a:tc>
                <a:tc>
                  <a:txBody>
                    <a:bodyPr/>
                    <a:lstStyle/>
                    <a:p>
                      <a:pPr algn="l" fontAlgn="b"/>
                      <a:r>
                        <a:rPr lang="mr-IN" sz="1200" b="0" i="0" u="none" strike="noStrike">
                          <a:solidFill>
                            <a:srgbClr val="000000"/>
                          </a:solidFill>
                          <a:effectLst/>
                          <a:latin typeface="Calibri" charset="0"/>
                        </a:rPr>
                        <a:t>Velvet Energy Ltd.                        </a:t>
                      </a:r>
                    </a:p>
                  </a:txBody>
                  <a:tcPr marL="6222" marR="6222" marT="6222" marB="0" anchor="b">
                    <a:lnL>
                      <a:noFill/>
                    </a:lnL>
                    <a:lnR>
                      <a:noFill/>
                    </a:lnR>
                    <a:lnT>
                      <a:noFill/>
                    </a:lnT>
                    <a:lnB>
                      <a:noFill/>
                    </a:lnB>
                    <a:solidFill>
                      <a:schemeClr val="bg2">
                        <a:lumMod val="60000"/>
                        <a:lumOff val="40000"/>
                      </a:schemeClr>
                    </a:solidFill>
                  </a:tcPr>
                </a:tc>
                <a:tc>
                  <a:txBody>
                    <a:bodyPr/>
                    <a:lstStyle/>
                    <a:p>
                      <a:pPr algn="r" fontAlgn="b"/>
                      <a:r>
                        <a:rPr lang="cs-CZ" sz="1200" b="0" i="0" u="none" strike="noStrike">
                          <a:solidFill>
                            <a:srgbClr val="000000"/>
                          </a:solidFill>
                          <a:effectLst/>
                          <a:latin typeface="Calibri" charset="0"/>
                        </a:rPr>
                        <a:t>311</a:t>
                      </a:r>
                    </a:p>
                  </a:txBody>
                  <a:tcPr marL="6222" marR="6222" marT="6222" marB="0" anchor="b">
                    <a:lnL>
                      <a:noFill/>
                    </a:lnL>
                    <a:lnR>
                      <a:noFill/>
                    </a:lnR>
                    <a:lnT>
                      <a:noFill/>
                    </a:lnT>
                    <a:lnB>
                      <a:noFill/>
                    </a:lnB>
                  </a:tcPr>
                </a:tc>
                <a:tc gridSpan="2">
                  <a:txBody>
                    <a:bodyPr/>
                    <a:lstStyle/>
                    <a:p>
                      <a:pPr algn="l" fontAlgn="b"/>
                      <a:r>
                        <a:rPr lang="en-US" sz="1200" b="0" i="0" u="none" strike="noStrike">
                          <a:solidFill>
                            <a:srgbClr val="000000"/>
                          </a:solidFill>
                          <a:effectLst/>
                          <a:latin typeface="Calibri" charset="0"/>
                        </a:rPr>
                        <a:t>Crude Oil Single-Well Battery           </a:t>
                      </a:r>
                    </a:p>
                  </a:txBody>
                  <a:tcPr marL="6222" marR="6222" marT="6222" marB="0" anchor="b">
                    <a:lnL>
                      <a:noFill/>
                    </a:lnL>
                    <a:lnR>
                      <a:noFill/>
                    </a:lnR>
                    <a:lnT>
                      <a:noFill/>
                    </a:lnT>
                    <a:lnB>
                      <a:noFill/>
                    </a:lnB>
                  </a:tcPr>
                </a:tc>
                <a:tc hMerge="1">
                  <a:txBody>
                    <a:bodyPr/>
                    <a:lstStyle/>
                    <a:p>
                      <a:endParaRPr lang="en-US"/>
                    </a:p>
                  </a:txBody>
                  <a:tcPr/>
                </a:tc>
                <a:tc>
                  <a:txBody>
                    <a:bodyPr/>
                    <a:lstStyle/>
                    <a:p>
                      <a:pPr algn="l" fontAlgn="b"/>
                      <a:r>
                        <a:rPr lang="mr-IN" sz="1200" b="0" i="0" u="none" strike="noStrike">
                          <a:solidFill>
                            <a:srgbClr val="000000"/>
                          </a:solidFill>
                          <a:effectLst/>
                          <a:latin typeface="Calibri" charset="0"/>
                        </a:rPr>
                        <a:t>08-23-055-11W5</a:t>
                      </a:r>
                    </a:p>
                  </a:txBody>
                  <a:tcPr marL="6222" marR="6222" marT="6222" marB="0" anchor="b">
                    <a:lnL>
                      <a:noFill/>
                    </a:lnL>
                    <a:lnR>
                      <a:noFill/>
                    </a:lnR>
                    <a:lnT>
                      <a:noFill/>
                    </a:lnT>
                    <a:lnB>
                      <a:noFill/>
                    </a:lnB>
                  </a:tcPr>
                </a:tc>
                <a:tc>
                  <a:txBody>
                    <a:bodyPr/>
                    <a:lstStyle/>
                    <a:p>
                      <a:pPr algn="l" fontAlgn="b"/>
                      <a:r>
                        <a:rPr lang="is-IS" sz="1200" b="0" i="0" u="none" strike="noStrike">
                          <a:solidFill>
                            <a:srgbClr val="000000"/>
                          </a:solidFill>
                          <a:effectLst/>
                          <a:latin typeface="Calibri" charset="0"/>
                        </a:rPr>
                        <a:t>W 0137372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A5YK</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Active</a:t>
                      </a:r>
                    </a:p>
                  </a:txBody>
                  <a:tcPr marL="6222" marR="6222" marT="6222" marB="0" anchor="b">
                    <a:lnL>
                      <a:noFill/>
                    </a:lnL>
                    <a:lnR>
                      <a:noFill/>
                    </a:lnR>
                    <a:lnT>
                      <a:noFill/>
                    </a:lnT>
                    <a:lnB>
                      <a:noFill/>
                    </a:lnB>
                  </a:tcPr>
                </a:tc>
              </a:tr>
              <a:tr h="543825">
                <a:tc>
                  <a:txBody>
                    <a:bodyPr/>
                    <a:lstStyle/>
                    <a:p>
                      <a:pPr algn="l" fontAlgn="b"/>
                      <a:r>
                        <a:rPr lang="is-IS" sz="1200" b="0" i="0" u="none" strike="noStrike">
                          <a:solidFill>
                            <a:srgbClr val="000000"/>
                          </a:solidFill>
                          <a:effectLst/>
                          <a:latin typeface="Calibri" charset="0"/>
                        </a:rPr>
                        <a:t>ABBT0040075</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Amax Sinclair 16-18                 </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A6YC</a:t>
                      </a:r>
                    </a:p>
                  </a:txBody>
                  <a:tcPr marL="6222" marR="6222" marT="6222" marB="0" anchor="b">
                    <a:lnL>
                      <a:noFill/>
                    </a:lnL>
                    <a:lnR>
                      <a:noFill/>
                    </a:lnR>
                    <a:lnT>
                      <a:noFill/>
                    </a:lnT>
                    <a:lnB>
                      <a:noFill/>
                    </a:lnB>
                    <a:solidFill>
                      <a:schemeClr val="bg2">
                        <a:lumMod val="60000"/>
                        <a:lumOff val="40000"/>
                      </a:schemeClr>
                    </a:solidFill>
                  </a:tcPr>
                </a:tc>
                <a:tc>
                  <a:txBody>
                    <a:bodyPr/>
                    <a:lstStyle/>
                    <a:p>
                      <a:pPr algn="l" fontAlgn="b"/>
                      <a:r>
                        <a:rPr lang="mr-IN" sz="1200" b="0" i="0" u="none" strike="noStrike">
                          <a:solidFill>
                            <a:srgbClr val="000000"/>
                          </a:solidFill>
                          <a:effectLst/>
                          <a:latin typeface="Calibri" charset="0"/>
                        </a:rPr>
                        <a:t>Shield Energy Ltd.                        </a:t>
                      </a:r>
                    </a:p>
                  </a:txBody>
                  <a:tcPr marL="6222" marR="6222" marT="6222" marB="0" anchor="b">
                    <a:lnL>
                      <a:noFill/>
                    </a:lnL>
                    <a:lnR>
                      <a:noFill/>
                    </a:lnR>
                    <a:lnT>
                      <a:noFill/>
                    </a:lnT>
                    <a:lnB>
                      <a:noFill/>
                    </a:lnB>
                    <a:solidFill>
                      <a:schemeClr val="bg2">
                        <a:lumMod val="60000"/>
                        <a:lumOff val="40000"/>
                      </a:schemeClr>
                    </a:solidFill>
                  </a:tcPr>
                </a:tc>
                <a:tc>
                  <a:txBody>
                    <a:bodyPr/>
                    <a:lstStyle/>
                    <a:p>
                      <a:pPr algn="r" fontAlgn="b"/>
                      <a:r>
                        <a:rPr lang="cs-CZ" sz="1200" b="0" i="0" u="none" strike="noStrike">
                          <a:solidFill>
                            <a:srgbClr val="000000"/>
                          </a:solidFill>
                          <a:effectLst/>
                          <a:latin typeface="Calibri" charset="0"/>
                        </a:rPr>
                        <a:t>311</a:t>
                      </a:r>
                    </a:p>
                  </a:txBody>
                  <a:tcPr marL="6222" marR="6222" marT="6222" marB="0" anchor="b">
                    <a:lnL>
                      <a:noFill/>
                    </a:lnL>
                    <a:lnR>
                      <a:noFill/>
                    </a:lnR>
                    <a:lnT>
                      <a:noFill/>
                    </a:lnT>
                    <a:lnB>
                      <a:noFill/>
                    </a:lnB>
                  </a:tcPr>
                </a:tc>
                <a:tc gridSpan="2">
                  <a:txBody>
                    <a:bodyPr/>
                    <a:lstStyle/>
                    <a:p>
                      <a:pPr algn="l" fontAlgn="b"/>
                      <a:r>
                        <a:rPr lang="en-US" sz="1200" b="0" i="0" u="none" strike="noStrike">
                          <a:solidFill>
                            <a:srgbClr val="000000"/>
                          </a:solidFill>
                          <a:effectLst/>
                          <a:latin typeface="Calibri" charset="0"/>
                        </a:rPr>
                        <a:t>Crude Oil Single-Well Battery           </a:t>
                      </a:r>
                    </a:p>
                  </a:txBody>
                  <a:tcPr marL="6222" marR="6222" marT="6222" marB="0" anchor="b">
                    <a:lnL>
                      <a:noFill/>
                    </a:lnL>
                    <a:lnR>
                      <a:noFill/>
                    </a:lnR>
                    <a:lnT>
                      <a:noFill/>
                    </a:lnT>
                    <a:lnB>
                      <a:noFill/>
                    </a:lnB>
                  </a:tcPr>
                </a:tc>
                <a:tc hMerge="1">
                  <a:txBody>
                    <a:bodyPr/>
                    <a:lstStyle/>
                    <a:p>
                      <a:endParaRPr lang="en-US"/>
                    </a:p>
                  </a:txBody>
                  <a:tcPr/>
                </a:tc>
                <a:tc>
                  <a:txBody>
                    <a:bodyPr/>
                    <a:lstStyle/>
                    <a:p>
                      <a:pPr algn="l" fontAlgn="b"/>
                      <a:r>
                        <a:rPr lang="mr-IN" sz="1200" b="0" i="0" u="none" strike="noStrike">
                          <a:solidFill>
                            <a:srgbClr val="000000"/>
                          </a:solidFill>
                          <a:effectLst/>
                          <a:latin typeface="Calibri" charset="0"/>
                        </a:rPr>
                        <a:t>16-18-073-12W6</a:t>
                      </a:r>
                    </a:p>
                  </a:txBody>
                  <a:tcPr marL="6222" marR="6222" marT="6222" marB="0" anchor="b">
                    <a:lnL>
                      <a:noFill/>
                    </a:lnL>
                    <a:lnR>
                      <a:noFill/>
                    </a:lnR>
                    <a:lnT>
                      <a:noFill/>
                    </a:lnT>
                    <a:lnB>
                      <a:noFill/>
                    </a:lnB>
                  </a:tcPr>
                </a:tc>
                <a:tc>
                  <a:txBody>
                    <a:bodyPr/>
                    <a:lstStyle/>
                    <a:p>
                      <a:pPr algn="l" fontAlgn="b"/>
                      <a:r>
                        <a:rPr lang="de-DE" sz="1200" b="0" i="0" u="none" strike="noStrike">
                          <a:solidFill>
                            <a:srgbClr val="000000"/>
                          </a:solidFill>
                          <a:effectLst/>
                          <a:latin typeface="Calibri" charset="0"/>
                        </a:rPr>
                        <a:t>W 0138250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A6YC</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Active</a:t>
                      </a:r>
                    </a:p>
                  </a:txBody>
                  <a:tcPr marL="6222" marR="6222" marT="6222" marB="0" anchor="b">
                    <a:lnL>
                      <a:noFill/>
                    </a:lnL>
                    <a:lnR>
                      <a:noFill/>
                    </a:lnR>
                    <a:lnT>
                      <a:noFill/>
                    </a:lnT>
                    <a:lnB>
                      <a:noFill/>
                    </a:lnB>
                  </a:tcPr>
                </a:tc>
              </a:tr>
              <a:tr h="364624">
                <a:tc>
                  <a:txBody>
                    <a:bodyPr/>
                    <a:lstStyle/>
                    <a:p>
                      <a:pPr algn="l" fontAlgn="b"/>
                      <a:r>
                        <a:rPr lang="is-IS" sz="1200" b="0" i="0" u="none" strike="noStrike">
                          <a:solidFill>
                            <a:srgbClr val="000000"/>
                          </a:solidFill>
                          <a:effectLst/>
                          <a:latin typeface="Calibri" charset="0"/>
                        </a:rPr>
                        <a:t>ABBT0040115</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Mobil Niton 6-19                    </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A2TG</a:t>
                      </a:r>
                    </a:p>
                  </a:txBody>
                  <a:tcPr marL="6222" marR="6222" marT="6222" marB="0" anchor="b">
                    <a:lnL>
                      <a:noFill/>
                    </a:lnL>
                    <a:lnR>
                      <a:noFill/>
                    </a:lnR>
                    <a:lnT>
                      <a:noFill/>
                    </a:lnT>
                    <a:lnB>
                      <a:noFill/>
                    </a:lnB>
                    <a:solidFill>
                      <a:schemeClr val="bg2">
                        <a:lumMod val="60000"/>
                        <a:lumOff val="40000"/>
                      </a:schemeClr>
                    </a:solidFill>
                  </a:tcPr>
                </a:tc>
                <a:tc>
                  <a:txBody>
                    <a:bodyPr/>
                    <a:lstStyle/>
                    <a:p>
                      <a:pPr algn="l" fontAlgn="b"/>
                      <a:r>
                        <a:rPr lang="mr-IN" sz="1200" b="0" i="0" u="none" strike="noStrike">
                          <a:solidFill>
                            <a:srgbClr val="000000"/>
                          </a:solidFill>
                          <a:effectLst/>
                          <a:latin typeface="Calibri" charset="0"/>
                        </a:rPr>
                        <a:t>TAQA North Ltd.                           </a:t>
                      </a:r>
                    </a:p>
                  </a:txBody>
                  <a:tcPr marL="6222" marR="6222" marT="6222" marB="0" anchor="b">
                    <a:lnL>
                      <a:noFill/>
                    </a:lnL>
                    <a:lnR>
                      <a:noFill/>
                    </a:lnR>
                    <a:lnT>
                      <a:noFill/>
                    </a:lnT>
                    <a:lnB>
                      <a:noFill/>
                    </a:lnB>
                    <a:solidFill>
                      <a:schemeClr val="bg2">
                        <a:lumMod val="60000"/>
                        <a:lumOff val="40000"/>
                      </a:schemeClr>
                    </a:solidFill>
                  </a:tcPr>
                </a:tc>
                <a:tc>
                  <a:txBody>
                    <a:bodyPr/>
                    <a:lstStyle/>
                    <a:p>
                      <a:pPr algn="r" fontAlgn="b"/>
                      <a:r>
                        <a:rPr lang="uk-UA" sz="1200" b="0" i="0" u="none" strike="noStrike">
                          <a:solidFill>
                            <a:srgbClr val="000000"/>
                          </a:solidFill>
                          <a:effectLst/>
                          <a:latin typeface="Calibri" charset="0"/>
                        </a:rPr>
                        <a:t>351</a:t>
                      </a:r>
                    </a:p>
                  </a:txBody>
                  <a:tcPr marL="6222" marR="6222" marT="6222" marB="0" anchor="b">
                    <a:lnL>
                      <a:noFill/>
                    </a:lnL>
                    <a:lnR>
                      <a:noFill/>
                    </a:lnR>
                    <a:lnT>
                      <a:noFill/>
                    </a:lnT>
                    <a:lnB>
                      <a:noFill/>
                    </a:lnB>
                  </a:tcPr>
                </a:tc>
                <a:tc gridSpan="2">
                  <a:txBody>
                    <a:bodyPr/>
                    <a:lstStyle/>
                    <a:p>
                      <a:pPr algn="l" fontAlgn="b"/>
                      <a:r>
                        <a:rPr lang="mr-IN" sz="1200" b="0" i="0" u="none" strike="noStrike">
                          <a:solidFill>
                            <a:srgbClr val="000000"/>
                          </a:solidFill>
                          <a:effectLst/>
                          <a:latin typeface="Calibri" charset="0"/>
                        </a:rPr>
                        <a:t>Gas Single-Well Battery                 </a:t>
                      </a:r>
                    </a:p>
                  </a:txBody>
                  <a:tcPr marL="6222" marR="6222" marT="6222" marB="0" anchor="b">
                    <a:lnL>
                      <a:noFill/>
                    </a:lnL>
                    <a:lnR>
                      <a:noFill/>
                    </a:lnR>
                    <a:lnT>
                      <a:noFill/>
                    </a:lnT>
                    <a:lnB>
                      <a:noFill/>
                    </a:lnB>
                  </a:tcPr>
                </a:tc>
                <a:tc hMerge="1">
                  <a:txBody>
                    <a:bodyPr/>
                    <a:lstStyle/>
                    <a:p>
                      <a:endParaRPr lang="en-US"/>
                    </a:p>
                  </a:txBody>
                  <a:tcPr/>
                </a:tc>
                <a:tc>
                  <a:txBody>
                    <a:bodyPr/>
                    <a:lstStyle/>
                    <a:p>
                      <a:pPr algn="l" fontAlgn="b"/>
                      <a:r>
                        <a:rPr lang="mr-IN" sz="1200" b="0" i="0" u="none" strike="noStrike">
                          <a:solidFill>
                            <a:srgbClr val="000000"/>
                          </a:solidFill>
                          <a:effectLst/>
                          <a:latin typeface="Calibri" charset="0"/>
                        </a:rPr>
                        <a:t>06-19-054-11W5</a:t>
                      </a:r>
                    </a:p>
                  </a:txBody>
                  <a:tcPr marL="6222" marR="6222" marT="6222" marB="0" anchor="b">
                    <a:lnL>
                      <a:noFill/>
                    </a:lnL>
                    <a:lnR>
                      <a:noFill/>
                    </a:lnR>
                    <a:lnT>
                      <a:noFill/>
                    </a:lnT>
                    <a:lnB>
                      <a:noFill/>
                    </a:lnB>
                  </a:tcPr>
                </a:tc>
                <a:tc>
                  <a:txBody>
                    <a:bodyPr/>
                    <a:lstStyle/>
                    <a:p>
                      <a:pPr algn="l" fontAlgn="b"/>
                      <a:r>
                        <a:rPr lang="pl-PL" sz="1200" b="0" i="0" u="none" strike="noStrike">
                          <a:solidFill>
                            <a:srgbClr val="000000"/>
                          </a:solidFill>
                          <a:effectLst/>
                          <a:latin typeface="Calibri" charset="0"/>
                        </a:rPr>
                        <a:t>W 0100031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A2TG</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Active</a:t>
                      </a:r>
                    </a:p>
                  </a:txBody>
                  <a:tcPr marL="6222" marR="6222" marT="6222" marB="0" anchor="b">
                    <a:lnL>
                      <a:noFill/>
                    </a:lnL>
                    <a:lnR>
                      <a:noFill/>
                    </a:lnR>
                    <a:lnT>
                      <a:noFill/>
                    </a:lnT>
                    <a:lnB>
                      <a:noFill/>
                    </a:lnB>
                  </a:tcPr>
                </a:tc>
              </a:tr>
              <a:tr h="543825">
                <a:tc>
                  <a:txBody>
                    <a:bodyPr/>
                    <a:lstStyle/>
                    <a:p>
                      <a:pPr algn="l" fontAlgn="b"/>
                      <a:r>
                        <a:rPr lang="en-US" sz="1200" b="0" i="0" u="none" strike="noStrike">
                          <a:solidFill>
                            <a:srgbClr val="000000"/>
                          </a:solidFill>
                          <a:effectLst/>
                          <a:latin typeface="Calibri" charset="0"/>
                        </a:rPr>
                        <a:t>ABBT0040141</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Cnw Swan Hills 16-27                </a:t>
                      </a:r>
                    </a:p>
                  </a:txBody>
                  <a:tcPr marL="6222" marR="6222" marT="6222" marB="0" anchor="b">
                    <a:lnL>
                      <a:noFill/>
                    </a:lnL>
                    <a:lnR>
                      <a:noFill/>
                    </a:lnR>
                    <a:lnT>
                      <a:noFill/>
                    </a:lnT>
                    <a:lnB>
                      <a:noFill/>
                    </a:lnB>
                  </a:tcPr>
                </a:tc>
                <a:tc>
                  <a:txBody>
                    <a:bodyPr/>
                    <a:lstStyle/>
                    <a:p>
                      <a:pPr algn="l" fontAlgn="b"/>
                      <a:r>
                        <a:rPr lang="is-IS" sz="1200" b="0" i="0" u="none" strike="noStrike">
                          <a:solidFill>
                            <a:srgbClr val="000000"/>
                          </a:solidFill>
                          <a:effectLst/>
                          <a:latin typeface="Calibri" charset="0"/>
                        </a:rPr>
                        <a:t>A2J6</a:t>
                      </a:r>
                    </a:p>
                  </a:txBody>
                  <a:tcPr marL="6222" marR="6222" marT="6222" marB="0" anchor="b">
                    <a:lnL>
                      <a:noFill/>
                    </a:lnL>
                    <a:lnR>
                      <a:noFill/>
                    </a:lnR>
                    <a:lnT>
                      <a:noFill/>
                    </a:lnT>
                    <a:lnB>
                      <a:noFill/>
                    </a:lnB>
                    <a:solidFill>
                      <a:schemeClr val="bg2">
                        <a:lumMod val="60000"/>
                        <a:lumOff val="40000"/>
                      </a:schemeClr>
                    </a:solidFill>
                  </a:tcPr>
                </a:tc>
                <a:tc>
                  <a:txBody>
                    <a:bodyPr/>
                    <a:lstStyle/>
                    <a:p>
                      <a:pPr algn="l" fontAlgn="b"/>
                      <a:r>
                        <a:rPr lang="en-US" sz="1200" b="0" i="0" u="none" strike="noStrike">
                          <a:solidFill>
                            <a:srgbClr val="000000"/>
                          </a:solidFill>
                          <a:effectLst/>
                          <a:latin typeface="Calibri" charset="0"/>
                        </a:rPr>
                        <a:t>Crescent Point Energy Corp.               </a:t>
                      </a:r>
                    </a:p>
                  </a:txBody>
                  <a:tcPr marL="6222" marR="6222" marT="6222" marB="0" anchor="b">
                    <a:lnL>
                      <a:noFill/>
                    </a:lnL>
                    <a:lnR>
                      <a:noFill/>
                    </a:lnR>
                    <a:lnT>
                      <a:noFill/>
                    </a:lnT>
                    <a:lnB>
                      <a:noFill/>
                    </a:lnB>
                    <a:solidFill>
                      <a:schemeClr val="bg2">
                        <a:lumMod val="60000"/>
                        <a:lumOff val="40000"/>
                      </a:schemeClr>
                    </a:solidFill>
                  </a:tcPr>
                </a:tc>
                <a:tc>
                  <a:txBody>
                    <a:bodyPr/>
                    <a:lstStyle/>
                    <a:p>
                      <a:pPr algn="r" fontAlgn="b"/>
                      <a:r>
                        <a:rPr lang="cs-CZ" sz="1200" b="0" i="0" u="none" strike="noStrike">
                          <a:solidFill>
                            <a:srgbClr val="000000"/>
                          </a:solidFill>
                          <a:effectLst/>
                          <a:latin typeface="Calibri" charset="0"/>
                        </a:rPr>
                        <a:t>311</a:t>
                      </a:r>
                    </a:p>
                  </a:txBody>
                  <a:tcPr marL="6222" marR="6222" marT="6222" marB="0" anchor="b">
                    <a:lnL>
                      <a:noFill/>
                    </a:lnL>
                    <a:lnR>
                      <a:noFill/>
                    </a:lnR>
                    <a:lnT>
                      <a:noFill/>
                    </a:lnT>
                    <a:lnB>
                      <a:noFill/>
                    </a:lnB>
                  </a:tcPr>
                </a:tc>
                <a:tc gridSpan="2">
                  <a:txBody>
                    <a:bodyPr/>
                    <a:lstStyle/>
                    <a:p>
                      <a:pPr algn="l" fontAlgn="b"/>
                      <a:r>
                        <a:rPr lang="en-US" sz="1200" b="0" i="0" u="none" strike="noStrike">
                          <a:solidFill>
                            <a:srgbClr val="000000"/>
                          </a:solidFill>
                          <a:effectLst/>
                          <a:latin typeface="Calibri" charset="0"/>
                        </a:rPr>
                        <a:t>Crude Oil Single-Well Battery           </a:t>
                      </a:r>
                    </a:p>
                  </a:txBody>
                  <a:tcPr marL="6222" marR="6222" marT="6222" marB="0" anchor="b">
                    <a:lnL>
                      <a:noFill/>
                    </a:lnL>
                    <a:lnR>
                      <a:noFill/>
                    </a:lnR>
                    <a:lnT>
                      <a:noFill/>
                    </a:lnT>
                    <a:lnB>
                      <a:noFill/>
                    </a:lnB>
                  </a:tcPr>
                </a:tc>
                <a:tc hMerge="1">
                  <a:txBody>
                    <a:bodyPr/>
                    <a:lstStyle/>
                    <a:p>
                      <a:endParaRPr lang="en-US"/>
                    </a:p>
                  </a:txBody>
                  <a:tcPr/>
                </a:tc>
                <a:tc>
                  <a:txBody>
                    <a:bodyPr/>
                    <a:lstStyle/>
                    <a:p>
                      <a:pPr algn="l" fontAlgn="b"/>
                      <a:r>
                        <a:rPr lang="mr-IN" sz="1200" b="0" i="0" u="none" strike="noStrike">
                          <a:solidFill>
                            <a:srgbClr val="000000"/>
                          </a:solidFill>
                          <a:effectLst/>
                          <a:latin typeface="Calibri" charset="0"/>
                        </a:rPr>
                        <a:t>01-34-067-11W5</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W 0138789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                    </a:t>
                      </a:r>
                    </a:p>
                  </a:txBody>
                  <a:tcPr marL="6222" marR="6222" marT="6222" marB="0" anchor="b">
                    <a:lnL>
                      <a:noFill/>
                    </a:lnL>
                    <a:lnR>
                      <a:noFill/>
                    </a:lnR>
                    <a:lnT>
                      <a:noFill/>
                    </a:lnT>
                    <a:lnB>
                      <a:noFill/>
                    </a:lnB>
                  </a:tcPr>
                </a:tc>
                <a:tc>
                  <a:txBody>
                    <a:bodyPr/>
                    <a:lstStyle/>
                    <a:p>
                      <a:pPr algn="l" fontAlgn="b"/>
                      <a:r>
                        <a:rPr lang="is-IS" sz="1200" b="0" i="0" u="none" strike="noStrike">
                          <a:solidFill>
                            <a:srgbClr val="000000"/>
                          </a:solidFill>
                          <a:effectLst/>
                          <a:latin typeface="Calibri" charset="0"/>
                        </a:rPr>
                        <a:t>A2J6</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Active</a:t>
                      </a:r>
                    </a:p>
                  </a:txBody>
                  <a:tcPr marL="6222" marR="6222" marT="6222" marB="0" anchor="b">
                    <a:lnL>
                      <a:noFill/>
                    </a:lnL>
                    <a:lnR>
                      <a:noFill/>
                    </a:lnR>
                    <a:lnT>
                      <a:noFill/>
                    </a:lnT>
                    <a:lnB>
                      <a:noFill/>
                    </a:lnB>
                  </a:tcPr>
                </a:tc>
              </a:tr>
              <a:tr h="723025">
                <a:tc>
                  <a:txBody>
                    <a:bodyPr/>
                    <a:lstStyle/>
                    <a:p>
                      <a:pPr algn="l" fontAlgn="b"/>
                      <a:r>
                        <a:rPr lang="en-US" sz="1200" b="0" i="0" u="none" strike="noStrike">
                          <a:solidFill>
                            <a:srgbClr val="000000"/>
                          </a:solidFill>
                          <a:effectLst/>
                          <a:latin typeface="Calibri" charset="0"/>
                        </a:rPr>
                        <a:t>ABBT0040146</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Bowtex Crystal 01-04                </a:t>
                      </a:r>
                    </a:p>
                  </a:txBody>
                  <a:tcPr marL="6222" marR="6222" marT="6222"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charset="0"/>
                        </a:rPr>
                        <a:t>A5TC</a:t>
                      </a:r>
                    </a:p>
                  </a:txBody>
                  <a:tcPr marL="6222" marR="6222" marT="6222" marB="0" anchor="b">
                    <a:lnL>
                      <a:noFill/>
                    </a:lnL>
                    <a:lnR>
                      <a:noFill/>
                    </a:lnR>
                    <a:lnT>
                      <a:noFill/>
                    </a:lnT>
                    <a:lnB>
                      <a:noFill/>
                    </a:lnB>
                    <a:solidFill>
                      <a:schemeClr val="bg2">
                        <a:lumMod val="60000"/>
                        <a:lumOff val="40000"/>
                      </a:schemeClr>
                    </a:solidFill>
                  </a:tcPr>
                </a:tc>
                <a:tc>
                  <a:txBody>
                    <a:bodyPr/>
                    <a:lstStyle/>
                    <a:p>
                      <a:pPr algn="l" fontAlgn="b"/>
                      <a:r>
                        <a:rPr lang="mr-IN" sz="1200" b="0" i="0" u="none" strike="noStrike" dirty="0" err="1">
                          <a:solidFill>
                            <a:srgbClr val="000000"/>
                          </a:solidFill>
                          <a:effectLst/>
                          <a:latin typeface="Calibri" charset="0"/>
                        </a:rPr>
                        <a:t>Questfire</a:t>
                      </a:r>
                      <a:r>
                        <a:rPr lang="mr-IN" sz="1200" b="0" i="0" u="none" strike="noStrike" dirty="0">
                          <a:solidFill>
                            <a:srgbClr val="000000"/>
                          </a:solidFill>
                          <a:effectLst/>
                          <a:latin typeface="Calibri" charset="0"/>
                        </a:rPr>
                        <a:t> </a:t>
                      </a:r>
                      <a:r>
                        <a:rPr lang="mr-IN" sz="1200" b="0" i="0" u="none" strike="noStrike" dirty="0" err="1">
                          <a:solidFill>
                            <a:srgbClr val="000000"/>
                          </a:solidFill>
                          <a:effectLst/>
                          <a:latin typeface="Calibri" charset="0"/>
                        </a:rPr>
                        <a:t>Energy</a:t>
                      </a:r>
                      <a:r>
                        <a:rPr lang="mr-IN" sz="1200" b="0" i="0" u="none" strike="noStrike" dirty="0">
                          <a:solidFill>
                            <a:srgbClr val="000000"/>
                          </a:solidFill>
                          <a:effectLst/>
                          <a:latin typeface="Calibri" charset="0"/>
                        </a:rPr>
                        <a:t> </a:t>
                      </a:r>
                      <a:r>
                        <a:rPr lang="mr-IN" sz="1200" b="0" i="0" u="none" strike="noStrike" dirty="0" err="1">
                          <a:solidFill>
                            <a:srgbClr val="000000"/>
                          </a:solidFill>
                          <a:effectLst/>
                          <a:latin typeface="Calibri" charset="0"/>
                        </a:rPr>
                        <a:t>Corp</a:t>
                      </a:r>
                      <a:r>
                        <a:rPr lang="mr-IN" sz="1200" b="0" i="0" u="none" strike="noStrike" dirty="0">
                          <a:solidFill>
                            <a:srgbClr val="000000"/>
                          </a:solidFill>
                          <a:effectLst/>
                          <a:latin typeface="Calibri" charset="0"/>
                        </a:rPr>
                        <a:t>.                    </a:t>
                      </a:r>
                    </a:p>
                  </a:txBody>
                  <a:tcPr marL="6222" marR="6222" marT="6222" marB="0" anchor="b">
                    <a:lnL>
                      <a:noFill/>
                    </a:lnL>
                    <a:lnR>
                      <a:noFill/>
                    </a:lnR>
                    <a:lnT>
                      <a:noFill/>
                    </a:lnT>
                    <a:lnB>
                      <a:noFill/>
                    </a:lnB>
                    <a:solidFill>
                      <a:schemeClr val="bg2">
                        <a:lumMod val="60000"/>
                        <a:lumOff val="40000"/>
                      </a:schemeClr>
                    </a:solidFill>
                  </a:tcPr>
                </a:tc>
                <a:tc>
                  <a:txBody>
                    <a:bodyPr/>
                    <a:lstStyle/>
                    <a:p>
                      <a:pPr algn="r" fontAlgn="b"/>
                      <a:r>
                        <a:rPr lang="cs-CZ" sz="1200" b="0" i="0" u="none" strike="noStrike">
                          <a:solidFill>
                            <a:srgbClr val="000000"/>
                          </a:solidFill>
                          <a:effectLst/>
                          <a:latin typeface="Calibri" charset="0"/>
                        </a:rPr>
                        <a:t>361</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Gas Multiwell Group Battery             </a:t>
                      </a:r>
                    </a:p>
                  </a:txBody>
                  <a:tcPr marL="6222" marR="6222" marT="6222" marB="0" anchor="b">
                    <a:lnL>
                      <a:noFill/>
                    </a:lnL>
                    <a:lnR>
                      <a:noFill/>
                    </a:lnR>
                    <a:lnT>
                      <a:noFill/>
                    </a:lnT>
                    <a:lnB>
                      <a:noFill/>
                    </a:lnB>
                  </a:tcPr>
                </a:tc>
                <a:tc>
                  <a:txBody>
                    <a:bodyPr/>
                    <a:lstStyle/>
                    <a:p>
                      <a:pPr algn="r" fontAlgn="b"/>
                      <a:r>
                        <a:rPr lang="en-US" sz="1200" b="0" i="0" u="none" strike="noStrike">
                          <a:solidFill>
                            <a:srgbClr val="000000"/>
                          </a:solidFill>
                          <a:effectLst/>
                          <a:latin typeface="Calibri" charset="0"/>
                        </a:rPr>
                        <a:t>0</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01-4-047-3W5</a:t>
                      </a:r>
                    </a:p>
                  </a:txBody>
                  <a:tcPr marL="6222" marR="6222" marT="6222" marB="0" anchor="b">
                    <a:lnL>
                      <a:noFill/>
                    </a:lnL>
                    <a:lnR>
                      <a:noFill/>
                    </a:lnR>
                    <a:lnT>
                      <a:noFill/>
                    </a:lnT>
                    <a:lnB>
                      <a:noFill/>
                    </a:lnB>
                  </a:tcPr>
                </a:tc>
                <a:tc>
                  <a:txBody>
                    <a:bodyPr/>
                    <a:lstStyle/>
                    <a:p>
                      <a:pPr algn="l" fontAlgn="b"/>
                      <a:r>
                        <a:rPr lang="mr-IN" sz="1200" b="0" i="0" u="none" strike="noStrike">
                          <a:solidFill>
                            <a:srgbClr val="000000"/>
                          </a:solidFill>
                          <a:effectLst/>
                          <a:latin typeface="Calibri" charset="0"/>
                        </a:rPr>
                        <a:t>F40798    </a:t>
                      </a:r>
                    </a:p>
                  </a:txBody>
                  <a:tcPr marL="6222" marR="6222" marT="6222" marB="0" anchor="b">
                    <a:lnL>
                      <a:noFill/>
                    </a:lnL>
                    <a:lnR>
                      <a:noFill/>
                    </a:lnR>
                    <a:lnT>
                      <a:noFill/>
                    </a:lnT>
                    <a:lnB>
                      <a:noFill/>
                    </a:lnB>
                  </a:tcPr>
                </a:tc>
                <a:tc>
                  <a:txBody>
                    <a:bodyPr/>
                    <a:lstStyle/>
                    <a:p>
                      <a:pPr algn="r" fontAlgn="b"/>
                      <a:r>
                        <a:rPr lang="is-IS" sz="1200" b="0" i="0" u="none" strike="noStrike">
                          <a:solidFill>
                            <a:srgbClr val="000000"/>
                          </a:solidFill>
                          <a:effectLst/>
                          <a:latin typeface="Calibri" charset="0"/>
                        </a:rPr>
                        <a:t>20</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Gas Multi Bty &lt;0.01 </a:t>
                      </a:r>
                    </a:p>
                  </a:txBody>
                  <a:tcPr marL="6222" marR="6222" marT="6222" marB="0" anchor="b">
                    <a:lnL>
                      <a:noFill/>
                    </a:lnL>
                    <a:lnR>
                      <a:noFill/>
                    </a:lnR>
                    <a:lnT>
                      <a:noFill/>
                    </a:lnT>
                    <a:lnB>
                      <a:noFill/>
                    </a:lnB>
                  </a:tcPr>
                </a:tc>
                <a:tc>
                  <a:txBody>
                    <a:bodyPr/>
                    <a:lstStyle/>
                    <a:p>
                      <a:pPr algn="l" fontAlgn="b"/>
                      <a:r>
                        <a:rPr lang="en-US" sz="1200" b="0" i="0" u="none" strike="noStrike">
                          <a:solidFill>
                            <a:srgbClr val="000000"/>
                          </a:solidFill>
                          <a:effectLst/>
                          <a:latin typeface="Calibri" charset="0"/>
                        </a:rPr>
                        <a:t>A5TC</a:t>
                      </a:r>
                    </a:p>
                  </a:txBody>
                  <a:tcPr marL="6222" marR="6222" marT="6222"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charset="0"/>
                        </a:rPr>
                        <a:t>Active</a:t>
                      </a:r>
                    </a:p>
                  </a:txBody>
                  <a:tcPr marL="6222" marR="6222" marT="6222" marB="0" anchor="b">
                    <a:lnL>
                      <a:noFill/>
                    </a:lnL>
                    <a:lnR>
                      <a:noFill/>
                    </a:lnR>
                    <a:lnT>
                      <a:noFill/>
                    </a:lnT>
                    <a:lnB>
                      <a:noFill/>
                    </a:lnB>
                  </a:tcPr>
                </a:tc>
              </a:tr>
            </a:tbl>
          </a:graphicData>
        </a:graphic>
      </p:graphicFrame>
      <p:sp>
        <p:nvSpPr>
          <p:cNvPr id="5" name="TextBox 4"/>
          <p:cNvSpPr txBox="1"/>
          <p:nvPr/>
        </p:nvSpPr>
        <p:spPr>
          <a:xfrm flipH="1">
            <a:off x="2568930" y="1254945"/>
            <a:ext cx="1267698" cy="276999"/>
          </a:xfrm>
          <a:prstGeom prst="rect">
            <a:avLst/>
          </a:prstGeom>
          <a:noFill/>
        </p:spPr>
        <p:txBody>
          <a:bodyPr wrap="square" rtlCol="0">
            <a:spAutoFit/>
          </a:bodyPr>
          <a:lstStyle/>
          <a:p>
            <a:r>
              <a:rPr lang="en-US" sz="1200" b="1" smtClean="0"/>
              <a:t>OperatorNode</a:t>
            </a:r>
            <a:endParaRPr lang="en-US" sz="1200" b="1" dirty="0"/>
          </a:p>
        </p:txBody>
      </p:sp>
      <p:sp>
        <p:nvSpPr>
          <p:cNvPr id="6" name="TextBox 5"/>
          <p:cNvSpPr txBox="1"/>
          <p:nvPr/>
        </p:nvSpPr>
        <p:spPr>
          <a:xfrm>
            <a:off x="972457" y="5718629"/>
            <a:ext cx="9025817" cy="923330"/>
          </a:xfrm>
          <a:prstGeom prst="rect">
            <a:avLst/>
          </a:prstGeom>
          <a:noFill/>
        </p:spPr>
        <p:txBody>
          <a:bodyPr wrap="square" rtlCol="0">
            <a:spAutoFit/>
          </a:bodyPr>
          <a:lstStyle/>
          <a:p>
            <a:r>
              <a:rPr lang="en-US" dirty="0" smtClean="0"/>
              <a:t>In the </a:t>
            </a:r>
            <a:r>
              <a:rPr lang="en-US" dirty="0" err="1" smtClean="0"/>
              <a:t>ActiveFacility</a:t>
            </a:r>
            <a:r>
              <a:rPr lang="en-US" dirty="0" smtClean="0"/>
              <a:t> CSV file, there is much better operator information</a:t>
            </a:r>
            <a:r>
              <a:rPr lang="mr-IN" dirty="0" smtClean="0"/>
              <a:t>…</a:t>
            </a:r>
            <a:r>
              <a:rPr lang="en-US" dirty="0" smtClean="0"/>
              <a:t>The great news is that we can just add this to the graph and extend the existing node properties and node sets, while creating and linking the </a:t>
            </a:r>
            <a:r>
              <a:rPr lang="en-US" dirty="0" err="1" smtClean="0"/>
              <a:t>FacilitieNodes</a:t>
            </a:r>
            <a:r>
              <a:rPr lang="en-US" dirty="0" smtClean="0"/>
              <a:t> as well</a:t>
            </a:r>
            <a:r>
              <a:rPr lang="mr-IN" dirty="0" smtClean="0"/>
              <a:t>…</a:t>
            </a:r>
            <a:r>
              <a:rPr lang="en-US" dirty="0" smtClean="0"/>
              <a:t> </a:t>
            </a:r>
            <a:endParaRPr lang="en-US" dirty="0"/>
          </a:p>
        </p:txBody>
      </p:sp>
    </p:spTree>
    <p:extLst>
      <p:ext uri="{BB962C8B-B14F-4D97-AF65-F5344CB8AC3E}">
        <p14:creationId xmlns:p14="http://schemas.microsoft.com/office/powerpoint/2010/main" val="17775782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25603" y="3586057"/>
            <a:ext cx="8983662" cy="420361"/>
          </a:xfrm>
        </p:spPr>
        <p:txBody>
          <a:bodyPr/>
          <a:lstStyle/>
          <a:p>
            <a:r>
              <a:rPr lang="en-US" dirty="0" smtClean="0"/>
              <a:t>Getting good data is HARD..</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10924"/>
            <a:ext cx="8825948" cy="2747076"/>
          </a:xfrm>
          <a:prstGeom prst="rect">
            <a:avLst/>
          </a:prstGeom>
        </p:spPr>
      </p:pic>
      <p:pic>
        <p:nvPicPr>
          <p:cNvPr id="6" name="Picture 5"/>
          <p:cNvPicPr>
            <a:picLocks noChangeAspect="1"/>
          </p:cNvPicPr>
          <p:nvPr/>
        </p:nvPicPr>
        <p:blipFill>
          <a:blip r:embed="rId4"/>
          <a:stretch>
            <a:fillRect/>
          </a:stretch>
        </p:blipFill>
        <p:spPr>
          <a:xfrm>
            <a:off x="8956261" y="0"/>
            <a:ext cx="3380204" cy="6858000"/>
          </a:xfrm>
          <a:prstGeom prst="rect">
            <a:avLst/>
          </a:prstGeom>
        </p:spPr>
      </p:pic>
      <p:pic>
        <p:nvPicPr>
          <p:cNvPr id="7" name="Picture 6"/>
          <p:cNvPicPr>
            <a:picLocks noChangeAspect="1"/>
          </p:cNvPicPr>
          <p:nvPr/>
        </p:nvPicPr>
        <p:blipFill>
          <a:blip r:embed="rId5"/>
          <a:stretch>
            <a:fillRect/>
          </a:stretch>
        </p:blipFill>
        <p:spPr>
          <a:xfrm>
            <a:off x="25603" y="0"/>
            <a:ext cx="6350000" cy="3594100"/>
          </a:xfrm>
          <a:prstGeom prst="rect">
            <a:avLst/>
          </a:prstGeom>
        </p:spPr>
      </p:pic>
      <p:pic>
        <p:nvPicPr>
          <p:cNvPr id="8" name="Picture 7"/>
          <p:cNvPicPr>
            <a:picLocks noChangeAspect="1"/>
          </p:cNvPicPr>
          <p:nvPr/>
        </p:nvPicPr>
        <p:blipFill>
          <a:blip r:embed="rId6"/>
          <a:stretch>
            <a:fillRect/>
          </a:stretch>
        </p:blipFill>
        <p:spPr>
          <a:xfrm>
            <a:off x="6395315" y="-30991"/>
            <a:ext cx="2492646" cy="4141915"/>
          </a:xfrm>
          <a:prstGeom prst="rect">
            <a:avLst/>
          </a:prstGeom>
        </p:spPr>
      </p:pic>
    </p:spTree>
    <p:extLst>
      <p:ext uri="{BB962C8B-B14F-4D97-AF65-F5344CB8AC3E}">
        <p14:creationId xmlns:p14="http://schemas.microsoft.com/office/powerpoint/2010/main" val="2573137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217714" y="479324"/>
            <a:ext cx="11974286" cy="6186309"/>
          </a:xfrm>
          <a:prstGeom prst="rect">
            <a:avLst/>
          </a:prstGeom>
        </p:spPr>
        <p:txBody>
          <a:bodyPr wrap="square">
            <a:spAutoFit/>
          </a:bodyPr>
          <a:lstStyle/>
          <a:p>
            <a:r>
              <a:rPr lang="en-US" dirty="0">
                <a:solidFill>
                  <a:srgbClr val="608B4E"/>
                </a:solidFill>
                <a:latin typeface="Menlo" charset="0"/>
              </a:rPr>
              <a:t>// Operator</a:t>
            </a:r>
            <a:endParaRPr lang="en-US" dirty="0">
              <a:solidFill>
                <a:srgbClr val="D4D4D4"/>
              </a:solidFill>
              <a:latin typeface="Menlo" charset="0"/>
            </a:endParaRPr>
          </a:p>
          <a:p>
            <a:r>
              <a:rPr lang="en-US" dirty="0">
                <a:solidFill>
                  <a:srgbClr val="569CD6"/>
                </a:solidFill>
                <a:latin typeface="Menlo" charset="0"/>
              </a:rPr>
              <a:t>USING PERIODIC COMMIT</a:t>
            </a:r>
            <a:r>
              <a:rPr lang="en-US" dirty="0">
                <a:solidFill>
                  <a:srgbClr val="D4D4D4"/>
                </a:solidFill>
                <a:latin typeface="Menlo" charset="0"/>
              </a:rPr>
              <a:t> </a:t>
            </a:r>
            <a:r>
              <a:rPr lang="en-US" dirty="0">
                <a:solidFill>
                  <a:srgbClr val="B5CEA8"/>
                </a:solidFill>
                <a:latin typeface="Menlo" charset="0"/>
              </a:rPr>
              <a:t>1000</a:t>
            </a:r>
            <a:endParaRPr lang="en-US" dirty="0">
              <a:solidFill>
                <a:srgbClr val="D4D4D4"/>
              </a:solidFill>
              <a:latin typeface="Menlo" charset="0"/>
            </a:endParaRPr>
          </a:p>
          <a:p>
            <a:r>
              <a:rPr lang="en-US" dirty="0">
                <a:solidFill>
                  <a:srgbClr val="569CD6"/>
                </a:solidFill>
                <a:latin typeface="Menlo" charset="0"/>
              </a:rPr>
              <a:t>LOAD CSV</a:t>
            </a:r>
            <a:r>
              <a:rPr lang="en-US" dirty="0">
                <a:solidFill>
                  <a:srgbClr val="D4D4D4"/>
                </a:solidFill>
                <a:latin typeface="Menlo" charset="0"/>
              </a:rPr>
              <a:t> </a:t>
            </a:r>
            <a:r>
              <a:rPr lang="en-US" dirty="0">
                <a:solidFill>
                  <a:srgbClr val="C586C0"/>
                </a:solidFill>
                <a:latin typeface="Menlo" charset="0"/>
              </a:rPr>
              <a:t>WITH</a:t>
            </a:r>
            <a:r>
              <a:rPr lang="en-US" dirty="0">
                <a:solidFill>
                  <a:srgbClr val="D4D4D4"/>
                </a:solidFill>
                <a:latin typeface="Menlo" charset="0"/>
              </a:rPr>
              <a:t> </a:t>
            </a:r>
            <a:r>
              <a:rPr lang="en-US" dirty="0">
                <a:solidFill>
                  <a:srgbClr val="569CD6"/>
                </a:solidFill>
                <a:latin typeface="Menlo" charset="0"/>
              </a:rPr>
              <a:t>HEADERS</a:t>
            </a:r>
            <a:r>
              <a:rPr lang="en-US" dirty="0">
                <a:solidFill>
                  <a:srgbClr val="D4D4D4"/>
                </a:solidFill>
                <a:latin typeface="Menlo" charset="0"/>
              </a:rPr>
              <a:t> </a:t>
            </a:r>
            <a:r>
              <a:rPr lang="en-US" dirty="0">
                <a:solidFill>
                  <a:srgbClr val="569CD6"/>
                </a:solidFill>
                <a:latin typeface="Menlo" charset="0"/>
              </a:rPr>
              <a:t>FROM</a:t>
            </a:r>
            <a:r>
              <a:rPr lang="en-US" dirty="0">
                <a:solidFill>
                  <a:srgbClr val="D4D4D4"/>
                </a:solidFill>
                <a:latin typeface="Menlo" charset="0"/>
              </a:rPr>
              <a:t> </a:t>
            </a:r>
            <a:r>
              <a:rPr lang="en-US" dirty="0">
                <a:solidFill>
                  <a:srgbClr val="CE9178"/>
                </a:solidFill>
                <a:latin typeface="Menlo" charset="0"/>
              </a:rPr>
              <a:t>'file:///</a:t>
            </a:r>
            <a:r>
              <a:rPr lang="en-US" dirty="0" err="1">
                <a:solidFill>
                  <a:srgbClr val="CE9178"/>
                </a:solidFill>
                <a:latin typeface="Menlo" charset="0"/>
              </a:rPr>
              <a:t>theLinkHNI</a:t>
            </a:r>
            <a:r>
              <a:rPr lang="en-US" dirty="0">
                <a:solidFill>
                  <a:srgbClr val="CE9178"/>
                </a:solidFill>
                <a:latin typeface="Menlo" charset="0"/>
              </a:rPr>
              <a:t>/</a:t>
            </a:r>
            <a:r>
              <a:rPr lang="en-US" dirty="0" err="1">
                <a:solidFill>
                  <a:srgbClr val="CE9178"/>
                </a:solidFill>
                <a:latin typeface="Menlo" charset="0"/>
              </a:rPr>
              <a:t>ActiveFacility.csv</a:t>
            </a:r>
            <a:r>
              <a:rPr lang="en-US" dirty="0">
                <a:solidFill>
                  <a:srgbClr val="CE9178"/>
                </a:solidFill>
                <a:latin typeface="Menlo" charset="0"/>
              </a:rPr>
              <a:t>'</a:t>
            </a:r>
            <a:r>
              <a:rPr lang="en-US" dirty="0">
                <a:solidFill>
                  <a:srgbClr val="D4D4D4"/>
                </a:solidFill>
                <a:latin typeface="Menlo" charset="0"/>
              </a:rPr>
              <a:t> </a:t>
            </a:r>
            <a:r>
              <a:rPr lang="en-US" dirty="0">
                <a:solidFill>
                  <a:srgbClr val="C586C0"/>
                </a:solidFill>
                <a:latin typeface="Menlo" charset="0"/>
              </a:rPr>
              <a:t>AS</a:t>
            </a:r>
            <a:r>
              <a:rPr lang="en-US" dirty="0">
                <a:solidFill>
                  <a:srgbClr val="D4D4D4"/>
                </a:solidFill>
                <a:latin typeface="Menlo" charset="0"/>
              </a:rPr>
              <a:t> </a:t>
            </a:r>
            <a:r>
              <a:rPr lang="en-US" dirty="0">
                <a:solidFill>
                  <a:srgbClr val="9CDCFE"/>
                </a:solidFill>
                <a:latin typeface="Menlo" charset="0"/>
              </a:rPr>
              <a:t>line</a:t>
            </a:r>
            <a:r>
              <a:rPr lang="en-US" dirty="0">
                <a:solidFill>
                  <a:srgbClr val="D4D4D4"/>
                </a:solidFill>
                <a:latin typeface="Menlo" charset="0"/>
              </a:rPr>
              <a:t> </a:t>
            </a:r>
          </a:p>
          <a:p>
            <a:r>
              <a:rPr lang="en-US" dirty="0">
                <a:solidFill>
                  <a:srgbClr val="C586C0"/>
                </a:solidFill>
                <a:latin typeface="Menlo" charset="0"/>
              </a:rPr>
              <a:t>WITH</a:t>
            </a:r>
            <a:r>
              <a:rPr lang="en-US" dirty="0">
                <a:solidFill>
                  <a:srgbClr val="D4D4D4"/>
                </a:solidFill>
                <a:latin typeface="Menlo" charset="0"/>
              </a:rPr>
              <a:t> </a:t>
            </a:r>
            <a:r>
              <a:rPr lang="en-US" dirty="0">
                <a:solidFill>
                  <a:srgbClr val="9CDCFE"/>
                </a:solidFill>
                <a:latin typeface="Menlo" charset="0"/>
              </a:rPr>
              <a:t>line</a:t>
            </a:r>
            <a:r>
              <a:rPr lang="en-US" dirty="0">
                <a:solidFill>
                  <a:srgbClr val="D4D4D4"/>
                </a:solidFill>
                <a:latin typeface="Menlo" charset="0"/>
              </a:rPr>
              <a:t> </a:t>
            </a:r>
          </a:p>
          <a:p>
            <a:r>
              <a:rPr lang="en-US" dirty="0">
                <a:solidFill>
                  <a:srgbClr val="C586C0"/>
                </a:solidFill>
                <a:latin typeface="Menlo" charset="0"/>
              </a:rPr>
              <a:t>where</a:t>
            </a:r>
            <a:r>
              <a:rPr lang="en-US" dirty="0">
                <a:solidFill>
                  <a:srgbClr val="D4D4D4"/>
                </a:solidFill>
                <a:latin typeface="Menlo" charset="0"/>
              </a:rPr>
              <a:t> </a:t>
            </a:r>
            <a:r>
              <a:rPr lang="en-US" dirty="0" err="1">
                <a:solidFill>
                  <a:srgbClr val="9CDCFE"/>
                </a:solidFill>
                <a:latin typeface="Menlo" charset="0"/>
              </a:rPr>
              <a:t>line</a:t>
            </a:r>
            <a:r>
              <a:rPr lang="en-US" dirty="0" err="1">
                <a:solidFill>
                  <a:srgbClr val="D4D4D4"/>
                </a:solidFill>
                <a:latin typeface="Menlo" charset="0"/>
              </a:rPr>
              <a:t>.</a:t>
            </a:r>
            <a:r>
              <a:rPr lang="en-US" dirty="0" err="1">
                <a:solidFill>
                  <a:srgbClr val="9CDCFE"/>
                </a:solidFill>
                <a:latin typeface="Menlo" charset="0"/>
              </a:rPr>
              <a:t>OperatorCode</a:t>
            </a:r>
            <a:r>
              <a:rPr lang="en-US" dirty="0">
                <a:solidFill>
                  <a:srgbClr val="D4D4D4"/>
                </a:solidFill>
                <a:latin typeface="Menlo" charset="0"/>
              </a:rPr>
              <a:t> &lt;&gt; </a:t>
            </a:r>
            <a:r>
              <a:rPr lang="en-US" dirty="0">
                <a:solidFill>
                  <a:srgbClr val="CE9178"/>
                </a:solidFill>
                <a:latin typeface="Menlo" charset="0"/>
              </a:rPr>
              <a:t>''</a:t>
            </a:r>
            <a:endParaRPr lang="en-US" dirty="0">
              <a:solidFill>
                <a:srgbClr val="D4D4D4"/>
              </a:solidFill>
              <a:latin typeface="Menlo" charset="0"/>
            </a:endParaRPr>
          </a:p>
          <a:p>
            <a:r>
              <a:rPr lang="en-US" dirty="0">
                <a:solidFill>
                  <a:srgbClr val="D4D4D4"/>
                </a:solidFill>
                <a:latin typeface="Menlo" charset="0"/>
              </a:rPr>
              <a:t/>
            </a:r>
            <a:br>
              <a:rPr lang="en-US" dirty="0">
                <a:solidFill>
                  <a:srgbClr val="D4D4D4"/>
                </a:solidFill>
                <a:latin typeface="Menlo" charset="0"/>
              </a:rPr>
            </a:br>
            <a:r>
              <a:rPr lang="en-US" dirty="0">
                <a:solidFill>
                  <a:srgbClr val="C586C0"/>
                </a:solidFill>
                <a:latin typeface="Menlo" charset="0"/>
              </a:rPr>
              <a:t>MATCH</a:t>
            </a:r>
            <a:r>
              <a:rPr lang="en-US" dirty="0">
                <a:solidFill>
                  <a:srgbClr val="D4D4D4"/>
                </a:solidFill>
                <a:latin typeface="Menlo" charset="0"/>
              </a:rPr>
              <a:t> (</a:t>
            </a:r>
            <a:r>
              <a:rPr lang="en-US" dirty="0" err="1">
                <a:solidFill>
                  <a:srgbClr val="9CDCFE"/>
                </a:solidFill>
                <a:latin typeface="Menlo" charset="0"/>
              </a:rPr>
              <a:t>l</a:t>
            </a:r>
            <a:r>
              <a:rPr lang="en-US" dirty="0" err="1">
                <a:solidFill>
                  <a:srgbClr val="D4D4D4"/>
                </a:solidFill>
                <a:latin typeface="Menlo" charset="0"/>
              </a:rPr>
              <a:t>:</a:t>
            </a:r>
            <a:r>
              <a:rPr lang="en-US" dirty="0" err="1">
                <a:solidFill>
                  <a:srgbClr val="9CDCFE"/>
                </a:solidFill>
                <a:latin typeface="Menlo" charset="0"/>
              </a:rPr>
              <a:t>Operator</a:t>
            </a:r>
            <a:r>
              <a:rPr lang="en-US" dirty="0">
                <a:solidFill>
                  <a:srgbClr val="D4D4D4"/>
                </a:solidFill>
                <a:latin typeface="Menlo" charset="0"/>
              </a:rPr>
              <a:t> </a:t>
            </a:r>
            <a:r>
              <a:rPr lang="en-US" dirty="0">
                <a:solidFill>
                  <a:srgbClr val="C586C0"/>
                </a:solidFill>
                <a:latin typeface="Menlo" charset="0"/>
              </a:rPr>
              <a:t>{</a:t>
            </a:r>
            <a:r>
              <a:rPr lang="en-US" dirty="0">
                <a:solidFill>
                  <a:srgbClr val="9CDCFE"/>
                </a:solidFill>
                <a:latin typeface="Menlo" charset="0"/>
              </a:rPr>
              <a:t>Name</a:t>
            </a:r>
            <a:r>
              <a:rPr lang="en-US" dirty="0">
                <a:solidFill>
                  <a:srgbClr val="C586C0"/>
                </a:solidFill>
                <a:latin typeface="Menlo" charset="0"/>
              </a:rPr>
              <a:t>:</a:t>
            </a:r>
            <a:r>
              <a:rPr lang="en-US" dirty="0">
                <a:solidFill>
                  <a:srgbClr val="D4D4D4"/>
                </a:solidFill>
                <a:latin typeface="Menlo" charset="0"/>
              </a:rPr>
              <a:t> </a:t>
            </a:r>
            <a:r>
              <a:rPr lang="en-US" dirty="0" err="1">
                <a:solidFill>
                  <a:srgbClr val="9CDCFE"/>
                </a:solidFill>
                <a:latin typeface="Menlo" charset="0"/>
              </a:rPr>
              <a:t>line</a:t>
            </a:r>
            <a:r>
              <a:rPr lang="en-US" dirty="0" err="1">
                <a:solidFill>
                  <a:srgbClr val="D4D4D4"/>
                </a:solidFill>
                <a:latin typeface="Menlo" charset="0"/>
              </a:rPr>
              <a:t>.</a:t>
            </a:r>
            <a:r>
              <a:rPr lang="en-US" dirty="0" err="1">
                <a:solidFill>
                  <a:srgbClr val="9CDCFE"/>
                </a:solidFill>
                <a:latin typeface="Menlo" charset="0"/>
              </a:rPr>
              <a:t>OperatorCode</a:t>
            </a:r>
            <a:r>
              <a:rPr lang="en-US" dirty="0">
                <a:solidFill>
                  <a:srgbClr val="C586C0"/>
                </a:solidFill>
                <a:latin typeface="Menlo" charset="0"/>
              </a:rPr>
              <a:t>}</a:t>
            </a:r>
            <a:r>
              <a:rPr lang="en-US" dirty="0">
                <a:solidFill>
                  <a:srgbClr val="D4D4D4"/>
                </a:solidFill>
                <a:latin typeface="Menlo" charset="0"/>
              </a:rPr>
              <a:t>)</a:t>
            </a:r>
          </a:p>
          <a:p>
            <a:r>
              <a:rPr lang="en-US" dirty="0">
                <a:solidFill>
                  <a:srgbClr val="569CD6"/>
                </a:solidFill>
                <a:latin typeface="Menlo" charset="0"/>
              </a:rPr>
              <a:t>set</a:t>
            </a:r>
            <a:endParaRPr lang="en-US" dirty="0">
              <a:solidFill>
                <a:srgbClr val="D4D4D4"/>
              </a:solidFill>
              <a:latin typeface="Menlo" charset="0"/>
            </a:endParaRPr>
          </a:p>
          <a:p>
            <a:r>
              <a:rPr lang="en-US" dirty="0" err="1">
                <a:solidFill>
                  <a:srgbClr val="9CDCFE"/>
                </a:solidFill>
                <a:latin typeface="Menlo" charset="0"/>
              </a:rPr>
              <a:t>l</a:t>
            </a:r>
            <a:r>
              <a:rPr lang="en-US" dirty="0" err="1">
                <a:solidFill>
                  <a:srgbClr val="D4D4D4"/>
                </a:solidFill>
                <a:latin typeface="Menlo" charset="0"/>
              </a:rPr>
              <a:t>.</a:t>
            </a:r>
            <a:r>
              <a:rPr lang="en-US" dirty="0" err="1">
                <a:solidFill>
                  <a:srgbClr val="9CDCFE"/>
                </a:solidFill>
                <a:latin typeface="Menlo" charset="0"/>
              </a:rPr>
              <a:t>Name</a:t>
            </a:r>
            <a:r>
              <a:rPr lang="en-US" dirty="0">
                <a:solidFill>
                  <a:srgbClr val="D4D4D4"/>
                </a:solidFill>
                <a:latin typeface="Menlo" charset="0"/>
              </a:rPr>
              <a:t>= </a:t>
            </a:r>
            <a:r>
              <a:rPr lang="en-US" dirty="0" err="1">
                <a:solidFill>
                  <a:srgbClr val="9CDCFE"/>
                </a:solidFill>
                <a:latin typeface="Menlo" charset="0"/>
              </a:rPr>
              <a:t>line</a:t>
            </a:r>
            <a:r>
              <a:rPr lang="en-US" dirty="0" err="1">
                <a:solidFill>
                  <a:srgbClr val="D4D4D4"/>
                </a:solidFill>
                <a:latin typeface="Menlo" charset="0"/>
              </a:rPr>
              <a:t>.</a:t>
            </a:r>
            <a:r>
              <a:rPr lang="en-US" dirty="0" err="1">
                <a:solidFill>
                  <a:srgbClr val="9CDCFE"/>
                </a:solidFill>
                <a:latin typeface="Menlo" charset="0"/>
              </a:rPr>
              <a:t>OperatorName</a:t>
            </a:r>
            <a:r>
              <a:rPr lang="en-US" dirty="0">
                <a:solidFill>
                  <a:srgbClr val="D4D4D4"/>
                </a:solidFill>
                <a:latin typeface="Menlo" charset="0"/>
              </a:rPr>
              <a:t>,</a:t>
            </a:r>
          </a:p>
          <a:p>
            <a:r>
              <a:rPr lang="en-US" dirty="0" err="1">
                <a:solidFill>
                  <a:srgbClr val="9CDCFE"/>
                </a:solidFill>
                <a:latin typeface="Menlo" charset="0"/>
              </a:rPr>
              <a:t>l</a:t>
            </a:r>
            <a:r>
              <a:rPr lang="en-US" dirty="0" err="1">
                <a:solidFill>
                  <a:srgbClr val="D4D4D4"/>
                </a:solidFill>
                <a:latin typeface="Menlo" charset="0"/>
              </a:rPr>
              <a:t>.</a:t>
            </a:r>
            <a:r>
              <a:rPr lang="en-US" dirty="0" err="1">
                <a:solidFill>
                  <a:srgbClr val="9CDCFE"/>
                </a:solidFill>
                <a:latin typeface="Menlo" charset="0"/>
              </a:rPr>
              <a:t>Code</a:t>
            </a:r>
            <a:r>
              <a:rPr lang="en-US" dirty="0">
                <a:solidFill>
                  <a:srgbClr val="D4D4D4"/>
                </a:solidFill>
                <a:latin typeface="Menlo" charset="0"/>
              </a:rPr>
              <a:t>= </a:t>
            </a:r>
            <a:r>
              <a:rPr lang="en-US" dirty="0" err="1">
                <a:solidFill>
                  <a:srgbClr val="9CDCFE"/>
                </a:solidFill>
                <a:latin typeface="Menlo" charset="0"/>
              </a:rPr>
              <a:t>line</a:t>
            </a:r>
            <a:r>
              <a:rPr lang="en-US" dirty="0" err="1">
                <a:solidFill>
                  <a:srgbClr val="D4D4D4"/>
                </a:solidFill>
                <a:latin typeface="Menlo" charset="0"/>
              </a:rPr>
              <a:t>.</a:t>
            </a:r>
            <a:r>
              <a:rPr lang="en-US" dirty="0" err="1">
                <a:solidFill>
                  <a:srgbClr val="9CDCFE"/>
                </a:solidFill>
                <a:latin typeface="Menlo" charset="0"/>
              </a:rPr>
              <a:t>OperatorCode</a:t>
            </a:r>
            <a:endParaRPr lang="en-US" dirty="0">
              <a:solidFill>
                <a:srgbClr val="D4D4D4"/>
              </a:solidFill>
              <a:latin typeface="Menlo" charset="0"/>
            </a:endParaRPr>
          </a:p>
          <a:p>
            <a:r>
              <a:rPr lang="en-US" dirty="0">
                <a:solidFill>
                  <a:srgbClr val="D4D4D4"/>
                </a:solidFill>
                <a:latin typeface="Menlo" charset="0"/>
              </a:rPr>
              <a:t/>
            </a:r>
            <a:br>
              <a:rPr lang="en-US" dirty="0">
                <a:solidFill>
                  <a:srgbClr val="D4D4D4"/>
                </a:solidFill>
                <a:latin typeface="Menlo" charset="0"/>
              </a:rPr>
            </a:br>
            <a:r>
              <a:rPr lang="en-US" dirty="0">
                <a:solidFill>
                  <a:srgbClr val="608B4E"/>
                </a:solidFill>
                <a:latin typeface="Menlo" charset="0"/>
              </a:rPr>
              <a:t>// Operator</a:t>
            </a:r>
            <a:endParaRPr lang="en-US" dirty="0">
              <a:solidFill>
                <a:srgbClr val="D4D4D4"/>
              </a:solidFill>
              <a:latin typeface="Menlo" charset="0"/>
            </a:endParaRPr>
          </a:p>
          <a:p>
            <a:r>
              <a:rPr lang="en-US" dirty="0">
                <a:solidFill>
                  <a:srgbClr val="569CD6"/>
                </a:solidFill>
                <a:latin typeface="Menlo" charset="0"/>
              </a:rPr>
              <a:t>USING PERIODIC COMMIT</a:t>
            </a:r>
            <a:r>
              <a:rPr lang="en-US" dirty="0">
                <a:solidFill>
                  <a:srgbClr val="D4D4D4"/>
                </a:solidFill>
                <a:latin typeface="Menlo" charset="0"/>
              </a:rPr>
              <a:t> </a:t>
            </a:r>
            <a:r>
              <a:rPr lang="en-US" dirty="0">
                <a:solidFill>
                  <a:srgbClr val="B5CEA8"/>
                </a:solidFill>
                <a:latin typeface="Menlo" charset="0"/>
              </a:rPr>
              <a:t>1000</a:t>
            </a:r>
            <a:endParaRPr lang="en-US" dirty="0">
              <a:solidFill>
                <a:srgbClr val="D4D4D4"/>
              </a:solidFill>
              <a:latin typeface="Menlo" charset="0"/>
            </a:endParaRPr>
          </a:p>
          <a:p>
            <a:r>
              <a:rPr lang="en-US" dirty="0">
                <a:solidFill>
                  <a:srgbClr val="569CD6"/>
                </a:solidFill>
                <a:latin typeface="Menlo" charset="0"/>
              </a:rPr>
              <a:t>LOAD CSV</a:t>
            </a:r>
            <a:r>
              <a:rPr lang="en-US" dirty="0">
                <a:solidFill>
                  <a:srgbClr val="D4D4D4"/>
                </a:solidFill>
                <a:latin typeface="Menlo" charset="0"/>
              </a:rPr>
              <a:t> </a:t>
            </a:r>
            <a:r>
              <a:rPr lang="en-US" dirty="0">
                <a:solidFill>
                  <a:srgbClr val="C586C0"/>
                </a:solidFill>
                <a:latin typeface="Menlo" charset="0"/>
              </a:rPr>
              <a:t>WITH</a:t>
            </a:r>
            <a:r>
              <a:rPr lang="en-US" dirty="0">
                <a:solidFill>
                  <a:srgbClr val="D4D4D4"/>
                </a:solidFill>
                <a:latin typeface="Menlo" charset="0"/>
              </a:rPr>
              <a:t> </a:t>
            </a:r>
            <a:r>
              <a:rPr lang="en-US" dirty="0">
                <a:solidFill>
                  <a:srgbClr val="569CD6"/>
                </a:solidFill>
                <a:latin typeface="Menlo" charset="0"/>
              </a:rPr>
              <a:t>HEADERS</a:t>
            </a:r>
            <a:r>
              <a:rPr lang="en-US" dirty="0">
                <a:solidFill>
                  <a:srgbClr val="D4D4D4"/>
                </a:solidFill>
                <a:latin typeface="Menlo" charset="0"/>
              </a:rPr>
              <a:t> </a:t>
            </a:r>
            <a:r>
              <a:rPr lang="en-US" dirty="0">
                <a:solidFill>
                  <a:srgbClr val="569CD6"/>
                </a:solidFill>
                <a:latin typeface="Menlo" charset="0"/>
              </a:rPr>
              <a:t>FROM</a:t>
            </a:r>
            <a:r>
              <a:rPr lang="en-US" dirty="0">
                <a:solidFill>
                  <a:srgbClr val="D4D4D4"/>
                </a:solidFill>
                <a:latin typeface="Menlo" charset="0"/>
              </a:rPr>
              <a:t> </a:t>
            </a:r>
            <a:r>
              <a:rPr lang="en-US" dirty="0">
                <a:solidFill>
                  <a:srgbClr val="CE9178"/>
                </a:solidFill>
                <a:latin typeface="Menlo" charset="0"/>
              </a:rPr>
              <a:t>'file:///</a:t>
            </a:r>
            <a:r>
              <a:rPr lang="en-US" dirty="0" err="1">
                <a:solidFill>
                  <a:srgbClr val="CE9178"/>
                </a:solidFill>
                <a:latin typeface="Menlo" charset="0"/>
              </a:rPr>
              <a:t>theLinkHNI</a:t>
            </a:r>
            <a:r>
              <a:rPr lang="en-US" dirty="0">
                <a:solidFill>
                  <a:srgbClr val="CE9178"/>
                </a:solidFill>
                <a:latin typeface="Menlo" charset="0"/>
              </a:rPr>
              <a:t>/</a:t>
            </a:r>
            <a:r>
              <a:rPr lang="en-US" dirty="0" err="1">
                <a:solidFill>
                  <a:srgbClr val="CE9178"/>
                </a:solidFill>
                <a:latin typeface="Menlo" charset="0"/>
              </a:rPr>
              <a:t>ActiveFacility.csv</a:t>
            </a:r>
            <a:r>
              <a:rPr lang="en-US" dirty="0">
                <a:solidFill>
                  <a:srgbClr val="CE9178"/>
                </a:solidFill>
                <a:latin typeface="Menlo" charset="0"/>
              </a:rPr>
              <a:t>'</a:t>
            </a:r>
            <a:r>
              <a:rPr lang="en-US" dirty="0">
                <a:solidFill>
                  <a:srgbClr val="D4D4D4"/>
                </a:solidFill>
                <a:latin typeface="Menlo" charset="0"/>
              </a:rPr>
              <a:t> </a:t>
            </a:r>
            <a:r>
              <a:rPr lang="en-US" dirty="0">
                <a:solidFill>
                  <a:srgbClr val="C586C0"/>
                </a:solidFill>
                <a:latin typeface="Menlo" charset="0"/>
              </a:rPr>
              <a:t>AS</a:t>
            </a:r>
            <a:r>
              <a:rPr lang="en-US" dirty="0">
                <a:solidFill>
                  <a:srgbClr val="D4D4D4"/>
                </a:solidFill>
                <a:latin typeface="Menlo" charset="0"/>
              </a:rPr>
              <a:t> </a:t>
            </a:r>
            <a:r>
              <a:rPr lang="en-US" dirty="0">
                <a:solidFill>
                  <a:srgbClr val="9CDCFE"/>
                </a:solidFill>
                <a:latin typeface="Menlo" charset="0"/>
              </a:rPr>
              <a:t>line</a:t>
            </a:r>
            <a:r>
              <a:rPr lang="en-US" dirty="0">
                <a:solidFill>
                  <a:srgbClr val="D4D4D4"/>
                </a:solidFill>
                <a:latin typeface="Menlo" charset="0"/>
              </a:rPr>
              <a:t> </a:t>
            </a:r>
          </a:p>
          <a:p>
            <a:r>
              <a:rPr lang="en-US" dirty="0">
                <a:solidFill>
                  <a:srgbClr val="C586C0"/>
                </a:solidFill>
                <a:latin typeface="Menlo" charset="0"/>
              </a:rPr>
              <a:t>WITH</a:t>
            </a:r>
            <a:r>
              <a:rPr lang="en-US" dirty="0">
                <a:solidFill>
                  <a:srgbClr val="D4D4D4"/>
                </a:solidFill>
                <a:latin typeface="Menlo" charset="0"/>
              </a:rPr>
              <a:t> </a:t>
            </a:r>
            <a:r>
              <a:rPr lang="en-US" dirty="0">
                <a:solidFill>
                  <a:srgbClr val="9CDCFE"/>
                </a:solidFill>
                <a:latin typeface="Menlo" charset="0"/>
              </a:rPr>
              <a:t>line</a:t>
            </a:r>
            <a:r>
              <a:rPr lang="en-US" dirty="0">
                <a:solidFill>
                  <a:srgbClr val="D4D4D4"/>
                </a:solidFill>
                <a:latin typeface="Menlo" charset="0"/>
              </a:rPr>
              <a:t> </a:t>
            </a:r>
          </a:p>
          <a:p>
            <a:r>
              <a:rPr lang="en-US" dirty="0">
                <a:solidFill>
                  <a:srgbClr val="C586C0"/>
                </a:solidFill>
                <a:latin typeface="Menlo" charset="0"/>
              </a:rPr>
              <a:t>where</a:t>
            </a:r>
            <a:r>
              <a:rPr lang="en-US" dirty="0">
                <a:solidFill>
                  <a:srgbClr val="D4D4D4"/>
                </a:solidFill>
                <a:latin typeface="Menlo" charset="0"/>
              </a:rPr>
              <a:t> </a:t>
            </a:r>
            <a:r>
              <a:rPr lang="en-US" dirty="0" err="1">
                <a:solidFill>
                  <a:srgbClr val="9CDCFE"/>
                </a:solidFill>
                <a:latin typeface="Menlo" charset="0"/>
              </a:rPr>
              <a:t>line</a:t>
            </a:r>
            <a:r>
              <a:rPr lang="en-US" dirty="0" err="1">
                <a:solidFill>
                  <a:srgbClr val="D4D4D4"/>
                </a:solidFill>
                <a:latin typeface="Menlo" charset="0"/>
              </a:rPr>
              <a:t>.</a:t>
            </a:r>
            <a:r>
              <a:rPr lang="en-US" dirty="0" err="1">
                <a:solidFill>
                  <a:srgbClr val="9CDCFE"/>
                </a:solidFill>
                <a:latin typeface="Menlo" charset="0"/>
              </a:rPr>
              <a:t>OperatorCode</a:t>
            </a:r>
            <a:r>
              <a:rPr lang="en-US" dirty="0">
                <a:solidFill>
                  <a:srgbClr val="D4D4D4"/>
                </a:solidFill>
                <a:latin typeface="Menlo" charset="0"/>
              </a:rPr>
              <a:t> &lt;&gt; </a:t>
            </a:r>
            <a:r>
              <a:rPr lang="en-US" dirty="0">
                <a:solidFill>
                  <a:srgbClr val="CE9178"/>
                </a:solidFill>
                <a:latin typeface="Menlo" charset="0"/>
              </a:rPr>
              <a:t>''</a:t>
            </a:r>
            <a:endParaRPr lang="en-US" dirty="0">
              <a:solidFill>
                <a:srgbClr val="D4D4D4"/>
              </a:solidFill>
              <a:latin typeface="Menlo" charset="0"/>
            </a:endParaRPr>
          </a:p>
          <a:p>
            <a:r>
              <a:rPr lang="en-US" dirty="0">
                <a:solidFill>
                  <a:srgbClr val="D4D4D4"/>
                </a:solidFill>
                <a:latin typeface="Menlo" charset="0"/>
              </a:rPr>
              <a:t/>
            </a:r>
            <a:br>
              <a:rPr lang="en-US" dirty="0">
                <a:solidFill>
                  <a:srgbClr val="D4D4D4"/>
                </a:solidFill>
                <a:latin typeface="Menlo" charset="0"/>
              </a:rPr>
            </a:br>
            <a:r>
              <a:rPr lang="en-US" dirty="0">
                <a:solidFill>
                  <a:srgbClr val="608B4E"/>
                </a:solidFill>
                <a:latin typeface="Menlo" charset="0"/>
              </a:rPr>
              <a:t>// Facility </a:t>
            </a:r>
            <a:r>
              <a:rPr lang="en-US" dirty="0" err="1">
                <a:solidFill>
                  <a:srgbClr val="608B4E"/>
                </a:solidFill>
                <a:latin typeface="Menlo" charset="0"/>
              </a:rPr>
              <a:t>HasOperator</a:t>
            </a:r>
            <a:r>
              <a:rPr lang="en-US" dirty="0">
                <a:solidFill>
                  <a:srgbClr val="608B4E"/>
                </a:solidFill>
                <a:latin typeface="Menlo" charset="0"/>
              </a:rPr>
              <a:t> Operator</a:t>
            </a:r>
            <a:endParaRPr lang="en-US" dirty="0">
              <a:solidFill>
                <a:srgbClr val="D4D4D4"/>
              </a:solidFill>
              <a:latin typeface="Menlo" charset="0"/>
            </a:endParaRPr>
          </a:p>
          <a:p>
            <a:r>
              <a:rPr lang="en-US" dirty="0">
                <a:solidFill>
                  <a:srgbClr val="C586C0"/>
                </a:solidFill>
                <a:latin typeface="Menlo" charset="0"/>
              </a:rPr>
              <a:t>WITH</a:t>
            </a:r>
            <a:r>
              <a:rPr lang="en-US" dirty="0">
                <a:solidFill>
                  <a:srgbClr val="D4D4D4"/>
                </a:solidFill>
                <a:latin typeface="Menlo" charset="0"/>
              </a:rPr>
              <a:t> </a:t>
            </a:r>
            <a:r>
              <a:rPr lang="en-US" dirty="0">
                <a:solidFill>
                  <a:srgbClr val="9CDCFE"/>
                </a:solidFill>
                <a:latin typeface="Menlo" charset="0"/>
              </a:rPr>
              <a:t>line</a:t>
            </a:r>
            <a:r>
              <a:rPr lang="en-US" dirty="0">
                <a:solidFill>
                  <a:srgbClr val="D4D4D4"/>
                </a:solidFill>
                <a:latin typeface="Menlo" charset="0"/>
              </a:rPr>
              <a:t> </a:t>
            </a:r>
          </a:p>
          <a:p>
            <a:r>
              <a:rPr lang="en-US" dirty="0">
                <a:solidFill>
                  <a:srgbClr val="C586C0"/>
                </a:solidFill>
                <a:latin typeface="Menlo" charset="0"/>
              </a:rPr>
              <a:t>MATCH</a:t>
            </a:r>
            <a:r>
              <a:rPr lang="en-US" dirty="0">
                <a:solidFill>
                  <a:srgbClr val="D4D4D4"/>
                </a:solidFill>
                <a:latin typeface="Menlo" charset="0"/>
              </a:rPr>
              <a:t>(</a:t>
            </a:r>
            <a:r>
              <a:rPr lang="en-US" dirty="0" err="1">
                <a:solidFill>
                  <a:srgbClr val="9CDCFE"/>
                </a:solidFill>
                <a:latin typeface="Menlo" charset="0"/>
              </a:rPr>
              <a:t>o</a:t>
            </a:r>
            <a:r>
              <a:rPr lang="en-US" dirty="0" err="1">
                <a:solidFill>
                  <a:srgbClr val="D4D4D4"/>
                </a:solidFill>
                <a:latin typeface="Menlo" charset="0"/>
              </a:rPr>
              <a:t>:</a:t>
            </a:r>
            <a:r>
              <a:rPr lang="en-US" dirty="0" err="1">
                <a:solidFill>
                  <a:srgbClr val="9CDCFE"/>
                </a:solidFill>
                <a:latin typeface="Menlo" charset="0"/>
              </a:rPr>
              <a:t>Operator</a:t>
            </a:r>
            <a:r>
              <a:rPr lang="en-US" dirty="0">
                <a:solidFill>
                  <a:srgbClr val="D4D4D4"/>
                </a:solidFill>
                <a:latin typeface="Menlo" charset="0"/>
              </a:rPr>
              <a:t> </a:t>
            </a:r>
            <a:r>
              <a:rPr lang="en-US" dirty="0">
                <a:solidFill>
                  <a:srgbClr val="C586C0"/>
                </a:solidFill>
                <a:latin typeface="Menlo" charset="0"/>
              </a:rPr>
              <a:t>{</a:t>
            </a:r>
            <a:r>
              <a:rPr lang="en-US" dirty="0" err="1">
                <a:solidFill>
                  <a:srgbClr val="9CDCFE"/>
                </a:solidFill>
                <a:latin typeface="Menlo" charset="0"/>
              </a:rPr>
              <a:t>Code</a:t>
            </a:r>
            <a:r>
              <a:rPr lang="en-US" dirty="0" err="1">
                <a:solidFill>
                  <a:srgbClr val="C586C0"/>
                </a:solidFill>
                <a:latin typeface="Menlo" charset="0"/>
              </a:rPr>
              <a:t>:</a:t>
            </a:r>
            <a:r>
              <a:rPr lang="en-US" dirty="0" err="1">
                <a:solidFill>
                  <a:srgbClr val="9CDCFE"/>
                </a:solidFill>
                <a:latin typeface="Menlo" charset="0"/>
              </a:rPr>
              <a:t>line</a:t>
            </a:r>
            <a:r>
              <a:rPr lang="en-US" dirty="0" err="1">
                <a:solidFill>
                  <a:srgbClr val="D4D4D4"/>
                </a:solidFill>
                <a:latin typeface="Menlo" charset="0"/>
              </a:rPr>
              <a:t>.</a:t>
            </a:r>
            <a:r>
              <a:rPr lang="en-US" dirty="0" err="1">
                <a:solidFill>
                  <a:srgbClr val="9CDCFE"/>
                </a:solidFill>
                <a:latin typeface="Menlo" charset="0"/>
              </a:rPr>
              <a:t>OperatorCode</a:t>
            </a:r>
            <a:r>
              <a:rPr lang="en-US" dirty="0">
                <a:solidFill>
                  <a:srgbClr val="C586C0"/>
                </a:solidFill>
                <a:latin typeface="Menlo" charset="0"/>
              </a:rPr>
              <a:t>}</a:t>
            </a:r>
            <a:r>
              <a:rPr lang="en-US" dirty="0">
                <a:solidFill>
                  <a:srgbClr val="D4D4D4"/>
                </a:solidFill>
                <a:latin typeface="Menlo" charset="0"/>
              </a:rPr>
              <a:t>)</a:t>
            </a:r>
          </a:p>
          <a:p>
            <a:r>
              <a:rPr lang="en-US" dirty="0">
                <a:solidFill>
                  <a:srgbClr val="C586C0"/>
                </a:solidFill>
                <a:latin typeface="Menlo" charset="0"/>
              </a:rPr>
              <a:t>MATCH</a:t>
            </a:r>
            <a:r>
              <a:rPr lang="en-US" dirty="0">
                <a:solidFill>
                  <a:srgbClr val="D4D4D4"/>
                </a:solidFill>
                <a:latin typeface="Menlo" charset="0"/>
              </a:rPr>
              <a:t>(</a:t>
            </a:r>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Facility</a:t>
            </a:r>
            <a:r>
              <a:rPr lang="en-US" dirty="0">
                <a:solidFill>
                  <a:srgbClr val="D4D4D4"/>
                </a:solidFill>
                <a:latin typeface="Menlo" charset="0"/>
              </a:rPr>
              <a:t> </a:t>
            </a:r>
            <a:r>
              <a:rPr lang="en-US" dirty="0">
                <a:solidFill>
                  <a:srgbClr val="C586C0"/>
                </a:solidFill>
                <a:latin typeface="Menlo" charset="0"/>
              </a:rPr>
              <a:t>{</a:t>
            </a:r>
            <a:r>
              <a:rPr lang="en-US" dirty="0" err="1">
                <a:solidFill>
                  <a:srgbClr val="9CDCFE"/>
                </a:solidFill>
                <a:latin typeface="Menlo" charset="0"/>
              </a:rPr>
              <a:t>Code</a:t>
            </a:r>
            <a:r>
              <a:rPr lang="en-US" dirty="0" err="1">
                <a:solidFill>
                  <a:srgbClr val="C586C0"/>
                </a:solidFill>
                <a:latin typeface="Menlo" charset="0"/>
              </a:rPr>
              <a:t>:</a:t>
            </a:r>
            <a:r>
              <a:rPr lang="en-US" dirty="0" err="1">
                <a:solidFill>
                  <a:srgbClr val="9CDCFE"/>
                </a:solidFill>
                <a:latin typeface="Menlo" charset="0"/>
              </a:rPr>
              <a:t>line</a:t>
            </a:r>
            <a:r>
              <a:rPr lang="en-US" dirty="0" err="1">
                <a:solidFill>
                  <a:srgbClr val="D4D4D4"/>
                </a:solidFill>
                <a:latin typeface="Menlo" charset="0"/>
              </a:rPr>
              <a:t>.</a:t>
            </a:r>
            <a:r>
              <a:rPr lang="en-US" dirty="0" err="1">
                <a:solidFill>
                  <a:srgbClr val="9CDCFE"/>
                </a:solidFill>
                <a:latin typeface="Menlo" charset="0"/>
              </a:rPr>
              <a:t>FacilityID</a:t>
            </a:r>
            <a:r>
              <a:rPr lang="en-US" dirty="0">
                <a:solidFill>
                  <a:srgbClr val="C586C0"/>
                </a:solidFill>
                <a:latin typeface="Menlo" charset="0"/>
              </a:rPr>
              <a:t>}</a:t>
            </a:r>
            <a:r>
              <a:rPr lang="en-US" dirty="0">
                <a:solidFill>
                  <a:srgbClr val="D4D4D4"/>
                </a:solidFill>
                <a:latin typeface="Menlo" charset="0"/>
              </a:rPr>
              <a:t>)</a:t>
            </a:r>
          </a:p>
          <a:p>
            <a:r>
              <a:rPr lang="en-US" dirty="0">
                <a:solidFill>
                  <a:srgbClr val="569CD6"/>
                </a:solidFill>
                <a:latin typeface="Menlo" charset="0"/>
              </a:rPr>
              <a:t>MERGE</a:t>
            </a:r>
            <a:r>
              <a:rPr lang="en-US" dirty="0">
                <a:solidFill>
                  <a:srgbClr val="D4D4D4"/>
                </a:solidFill>
                <a:latin typeface="Menlo" charset="0"/>
              </a:rPr>
              <a:t> (</a:t>
            </a:r>
            <a:r>
              <a:rPr lang="en-US" dirty="0">
                <a:solidFill>
                  <a:srgbClr val="9CDCFE"/>
                </a:solidFill>
                <a:latin typeface="Menlo" charset="0"/>
              </a:rPr>
              <a:t>f</a:t>
            </a:r>
            <a:r>
              <a:rPr lang="en-US" dirty="0">
                <a:solidFill>
                  <a:srgbClr val="D4D4D4"/>
                </a:solidFill>
                <a:latin typeface="Menlo" charset="0"/>
              </a:rPr>
              <a:t>)</a:t>
            </a:r>
            <a:r>
              <a:rPr lang="en-US" dirty="0">
                <a:solidFill>
                  <a:srgbClr val="DCDCAA"/>
                </a:solidFill>
                <a:latin typeface="Menlo" charset="0"/>
              </a:rPr>
              <a:t>-</a:t>
            </a:r>
            <a:r>
              <a:rPr lang="en-US" dirty="0">
                <a:solidFill>
                  <a:srgbClr val="D4D4D4"/>
                </a:solidFill>
                <a:latin typeface="Menlo" charset="0"/>
              </a:rPr>
              <a:t>[:</a:t>
            </a:r>
            <a:r>
              <a:rPr lang="en-US" dirty="0" err="1">
                <a:solidFill>
                  <a:srgbClr val="4EC9B0"/>
                </a:solidFill>
                <a:latin typeface="Menlo" charset="0"/>
              </a:rPr>
              <a:t>HasOperator</a:t>
            </a:r>
            <a:r>
              <a:rPr lang="en-US" dirty="0">
                <a:solidFill>
                  <a:srgbClr val="D4D4D4"/>
                </a:solidFill>
                <a:latin typeface="Menlo" charset="0"/>
              </a:rPr>
              <a:t>]</a:t>
            </a:r>
            <a:r>
              <a:rPr lang="en-US" dirty="0">
                <a:solidFill>
                  <a:srgbClr val="DCDCAA"/>
                </a:solidFill>
                <a:latin typeface="Menlo" charset="0"/>
              </a:rPr>
              <a:t>-&gt;</a:t>
            </a:r>
            <a:r>
              <a:rPr lang="en-US" dirty="0">
                <a:solidFill>
                  <a:srgbClr val="D4D4D4"/>
                </a:solidFill>
                <a:latin typeface="Menlo" charset="0"/>
              </a:rPr>
              <a:t>(</a:t>
            </a:r>
            <a:r>
              <a:rPr lang="en-US" dirty="0">
                <a:solidFill>
                  <a:srgbClr val="9CDCFE"/>
                </a:solidFill>
                <a:latin typeface="Menlo" charset="0"/>
              </a:rPr>
              <a:t>o</a:t>
            </a:r>
            <a:r>
              <a:rPr lang="en-US" dirty="0">
                <a:solidFill>
                  <a:srgbClr val="D4D4D4"/>
                </a:solidFill>
                <a:latin typeface="Menlo" charset="0"/>
              </a:rPr>
              <a:t>)</a:t>
            </a:r>
            <a:endParaRPr lang="en-US" b="0" dirty="0">
              <a:solidFill>
                <a:srgbClr val="D4D4D4"/>
              </a:solidFill>
              <a:effectLst/>
              <a:latin typeface="Menlo" charset="0"/>
            </a:endParaRPr>
          </a:p>
        </p:txBody>
      </p:sp>
      <p:sp>
        <p:nvSpPr>
          <p:cNvPr id="3" name="TextBox 2"/>
          <p:cNvSpPr txBox="1"/>
          <p:nvPr/>
        </p:nvSpPr>
        <p:spPr>
          <a:xfrm>
            <a:off x="5689599" y="217714"/>
            <a:ext cx="7024915" cy="523220"/>
          </a:xfrm>
          <a:prstGeom prst="rect">
            <a:avLst/>
          </a:prstGeom>
          <a:noFill/>
        </p:spPr>
        <p:txBody>
          <a:bodyPr wrap="square" rtlCol="0">
            <a:spAutoFit/>
          </a:bodyPr>
          <a:lstStyle/>
          <a:p>
            <a:r>
              <a:rPr lang="en-US" sz="2800" dirty="0" smtClean="0">
                <a:solidFill>
                  <a:schemeClr val="bg1"/>
                </a:solidFill>
              </a:rPr>
              <a:t>Add Operators</a:t>
            </a:r>
            <a:endParaRPr lang="en-US" sz="2800" dirty="0">
              <a:solidFill>
                <a:schemeClr val="bg1"/>
              </a:solidFill>
            </a:endParaRPr>
          </a:p>
        </p:txBody>
      </p:sp>
      <p:sp>
        <p:nvSpPr>
          <p:cNvPr id="6" name="TextBox 5"/>
          <p:cNvSpPr txBox="1"/>
          <p:nvPr/>
        </p:nvSpPr>
        <p:spPr>
          <a:xfrm>
            <a:off x="6429829" y="4876325"/>
            <a:ext cx="5544457" cy="1384995"/>
          </a:xfrm>
          <a:prstGeom prst="rect">
            <a:avLst/>
          </a:prstGeom>
          <a:noFill/>
        </p:spPr>
        <p:txBody>
          <a:bodyPr wrap="square" rtlCol="0">
            <a:spAutoFit/>
          </a:bodyPr>
          <a:lstStyle/>
          <a:p>
            <a:r>
              <a:rPr lang="en-US" sz="2800" dirty="0" smtClean="0">
                <a:solidFill>
                  <a:schemeClr val="bg1"/>
                </a:solidFill>
              </a:rPr>
              <a:t>This statement adds properties to existing facility nodes, then links up the Facility to the Operator</a:t>
            </a:r>
          </a:p>
        </p:txBody>
      </p:sp>
    </p:spTree>
    <p:extLst>
      <p:ext uri="{BB962C8B-B14F-4D97-AF65-F5344CB8AC3E}">
        <p14:creationId xmlns:p14="http://schemas.microsoft.com/office/powerpoint/2010/main" val="211307131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p:cNvSpPr txBox="1"/>
          <p:nvPr/>
        </p:nvSpPr>
        <p:spPr>
          <a:xfrm>
            <a:off x="304800" y="217714"/>
            <a:ext cx="10782300" cy="523220"/>
          </a:xfrm>
          <a:prstGeom prst="rect">
            <a:avLst/>
          </a:prstGeom>
          <a:noFill/>
        </p:spPr>
        <p:txBody>
          <a:bodyPr wrap="square" rtlCol="0">
            <a:spAutoFit/>
          </a:bodyPr>
          <a:lstStyle/>
          <a:p>
            <a:r>
              <a:rPr lang="en-US" sz="2800" dirty="0" smtClean="0">
                <a:solidFill>
                  <a:schemeClr val="bg1"/>
                </a:solidFill>
              </a:rPr>
              <a:t>Add Value to Data Directly in the Graph: Geocode Addresses</a:t>
            </a:r>
            <a:endParaRPr lang="en-US" sz="2800" dirty="0">
              <a:solidFill>
                <a:schemeClr val="bg1"/>
              </a:solidFill>
            </a:endParaRPr>
          </a:p>
        </p:txBody>
      </p:sp>
      <p:sp>
        <p:nvSpPr>
          <p:cNvPr id="6" name="TextBox 5"/>
          <p:cNvSpPr txBox="1"/>
          <p:nvPr/>
        </p:nvSpPr>
        <p:spPr>
          <a:xfrm>
            <a:off x="4949371" y="4876325"/>
            <a:ext cx="7024915" cy="1384995"/>
          </a:xfrm>
          <a:prstGeom prst="rect">
            <a:avLst/>
          </a:prstGeom>
          <a:noFill/>
        </p:spPr>
        <p:txBody>
          <a:bodyPr wrap="square" rtlCol="0">
            <a:spAutoFit/>
          </a:bodyPr>
          <a:lstStyle/>
          <a:p>
            <a:r>
              <a:rPr lang="en-US" sz="2800" dirty="0" smtClean="0">
                <a:solidFill>
                  <a:schemeClr val="bg1"/>
                </a:solidFill>
              </a:rPr>
              <a:t>This statement does a reverse-geocode lookup on </a:t>
            </a:r>
            <a:r>
              <a:rPr lang="en-US" sz="2800" dirty="0" err="1" smtClean="0">
                <a:solidFill>
                  <a:schemeClr val="bg1"/>
                </a:solidFill>
              </a:rPr>
              <a:t>LicenseeNode</a:t>
            </a:r>
            <a:r>
              <a:rPr lang="en-US" sz="2800" dirty="0" smtClean="0">
                <a:solidFill>
                  <a:schemeClr val="bg1"/>
                </a:solidFill>
              </a:rPr>
              <a:t> addresses using Google </a:t>
            </a:r>
            <a:r>
              <a:rPr lang="en-US" sz="2800" dirty="0" err="1" smtClean="0">
                <a:solidFill>
                  <a:schemeClr val="bg1"/>
                </a:solidFill>
              </a:rPr>
              <a:t>ReverseGeocoder</a:t>
            </a:r>
            <a:r>
              <a:rPr lang="en-US" sz="2800" dirty="0" smtClean="0">
                <a:solidFill>
                  <a:schemeClr val="bg1"/>
                </a:solidFill>
              </a:rPr>
              <a:t> API</a:t>
            </a:r>
          </a:p>
        </p:txBody>
      </p:sp>
      <p:sp>
        <p:nvSpPr>
          <p:cNvPr id="2" name="Rectangle 1"/>
          <p:cNvSpPr/>
          <p:nvPr/>
        </p:nvSpPr>
        <p:spPr>
          <a:xfrm>
            <a:off x="304799" y="944134"/>
            <a:ext cx="11451772" cy="4247317"/>
          </a:xfrm>
          <a:prstGeom prst="rect">
            <a:avLst/>
          </a:prstGeom>
        </p:spPr>
        <p:txBody>
          <a:bodyPr wrap="square">
            <a:spAutoFit/>
          </a:bodyPr>
          <a:lstStyle/>
          <a:p>
            <a:r>
              <a:rPr lang="en-US" dirty="0">
                <a:solidFill>
                  <a:srgbClr val="608B4E"/>
                </a:solidFill>
                <a:latin typeface="Menlo" charset="0"/>
              </a:rPr>
              <a:t>// this call does a periodic transaction commit using batches of 10000, so is much more memory efficient</a:t>
            </a:r>
            <a:endParaRPr lang="en-US" dirty="0">
              <a:solidFill>
                <a:srgbClr val="D4D4D4"/>
              </a:solidFill>
              <a:latin typeface="Menlo" charset="0"/>
            </a:endParaRPr>
          </a:p>
          <a:p>
            <a:r>
              <a:rPr lang="en-US" dirty="0">
                <a:solidFill>
                  <a:srgbClr val="9CDCFE"/>
                </a:solidFill>
                <a:latin typeface="Menlo" charset="0"/>
              </a:rPr>
              <a:t>call</a:t>
            </a:r>
            <a:r>
              <a:rPr lang="en-US" dirty="0">
                <a:solidFill>
                  <a:srgbClr val="D4D4D4"/>
                </a:solidFill>
                <a:latin typeface="Menlo" charset="0"/>
              </a:rPr>
              <a:t> </a:t>
            </a:r>
            <a:r>
              <a:rPr lang="en-US" dirty="0" err="1">
                <a:solidFill>
                  <a:srgbClr val="9CDCFE"/>
                </a:solidFill>
                <a:latin typeface="Menlo" charset="0"/>
              </a:rPr>
              <a:t>apoc</a:t>
            </a:r>
            <a:r>
              <a:rPr lang="en-US" dirty="0" err="1">
                <a:solidFill>
                  <a:srgbClr val="D4D4D4"/>
                </a:solidFill>
                <a:latin typeface="Menlo" charset="0"/>
              </a:rPr>
              <a:t>.</a:t>
            </a:r>
            <a:r>
              <a:rPr lang="en-US" dirty="0" err="1">
                <a:solidFill>
                  <a:srgbClr val="9CDCFE"/>
                </a:solidFill>
                <a:latin typeface="Menlo" charset="0"/>
              </a:rPr>
              <a:t>periodic</a:t>
            </a:r>
            <a:r>
              <a:rPr lang="en-US" dirty="0" err="1">
                <a:solidFill>
                  <a:srgbClr val="D4D4D4"/>
                </a:solidFill>
                <a:latin typeface="Menlo" charset="0"/>
              </a:rPr>
              <a:t>.</a:t>
            </a:r>
            <a:r>
              <a:rPr lang="en-US" dirty="0" err="1">
                <a:solidFill>
                  <a:srgbClr val="9CDCFE"/>
                </a:solidFill>
                <a:latin typeface="Menlo" charset="0"/>
              </a:rPr>
              <a:t>commit</a:t>
            </a:r>
            <a:r>
              <a:rPr lang="en-US" dirty="0">
                <a:solidFill>
                  <a:srgbClr val="D4D4D4"/>
                </a:solidFill>
                <a:latin typeface="Menlo" charset="0"/>
              </a:rPr>
              <a:t>(</a:t>
            </a:r>
            <a:r>
              <a:rPr lang="en-US" dirty="0">
                <a:solidFill>
                  <a:srgbClr val="CE9178"/>
                </a:solidFill>
                <a:latin typeface="Menlo" charset="0"/>
              </a:rPr>
              <a:t>"</a:t>
            </a:r>
            <a:endParaRPr lang="en-US" dirty="0">
              <a:solidFill>
                <a:srgbClr val="D4D4D4"/>
              </a:solidFill>
              <a:latin typeface="Menlo" charset="0"/>
            </a:endParaRPr>
          </a:p>
          <a:p>
            <a:r>
              <a:rPr lang="en-US" dirty="0">
                <a:solidFill>
                  <a:srgbClr val="CE9178"/>
                </a:solidFill>
                <a:latin typeface="Menlo" charset="0"/>
              </a:rPr>
              <a:t>MATCH (</a:t>
            </a:r>
            <a:r>
              <a:rPr lang="en-US" dirty="0" err="1">
                <a:solidFill>
                  <a:srgbClr val="CE9178"/>
                </a:solidFill>
                <a:latin typeface="Menlo" charset="0"/>
              </a:rPr>
              <a:t>l:Licensee</a:t>
            </a:r>
            <a:r>
              <a:rPr lang="en-US" dirty="0">
                <a:solidFill>
                  <a:srgbClr val="CE9178"/>
                </a:solidFill>
                <a:latin typeface="Menlo" charset="0"/>
              </a:rPr>
              <a:t>) where exists(</a:t>
            </a:r>
            <a:r>
              <a:rPr lang="en-US" dirty="0" err="1">
                <a:solidFill>
                  <a:srgbClr val="CE9178"/>
                </a:solidFill>
                <a:latin typeface="Menlo" charset="0"/>
              </a:rPr>
              <a:t>l.Address</a:t>
            </a:r>
            <a:r>
              <a:rPr lang="en-US" dirty="0">
                <a:solidFill>
                  <a:srgbClr val="CE9178"/>
                </a:solidFill>
                <a:latin typeface="Menlo" charset="0"/>
              </a:rPr>
              <a:t>) and length(</a:t>
            </a:r>
            <a:r>
              <a:rPr lang="en-US" dirty="0" err="1">
                <a:solidFill>
                  <a:srgbClr val="CE9178"/>
                </a:solidFill>
                <a:latin typeface="Menlo" charset="0"/>
              </a:rPr>
              <a:t>l.Address</a:t>
            </a:r>
            <a:r>
              <a:rPr lang="en-US" dirty="0">
                <a:solidFill>
                  <a:srgbClr val="CE9178"/>
                </a:solidFill>
                <a:latin typeface="Menlo" charset="0"/>
              </a:rPr>
              <a:t>) &gt; 5 and (not </a:t>
            </a:r>
            <a:r>
              <a:rPr lang="en-US" dirty="0" err="1">
                <a:solidFill>
                  <a:srgbClr val="CE9178"/>
                </a:solidFill>
                <a:latin typeface="Menlo" charset="0"/>
              </a:rPr>
              <a:t>l.Address</a:t>
            </a:r>
            <a:r>
              <a:rPr lang="en-US" dirty="0">
                <a:solidFill>
                  <a:srgbClr val="CE9178"/>
                </a:solidFill>
                <a:latin typeface="Menlo" charset="0"/>
              </a:rPr>
              <a:t> contains 'not found') </a:t>
            </a:r>
            <a:endParaRPr lang="en-US" dirty="0">
              <a:solidFill>
                <a:srgbClr val="D4D4D4"/>
              </a:solidFill>
              <a:latin typeface="Menlo" charset="0"/>
            </a:endParaRPr>
          </a:p>
          <a:p>
            <a:r>
              <a:rPr lang="en-US" dirty="0">
                <a:solidFill>
                  <a:srgbClr val="CE9178"/>
                </a:solidFill>
                <a:latin typeface="Menlo" charset="0"/>
              </a:rPr>
              <a:t>WITH l limit {limit}</a:t>
            </a:r>
            <a:endParaRPr lang="en-US" dirty="0">
              <a:solidFill>
                <a:srgbClr val="D4D4D4"/>
              </a:solidFill>
              <a:latin typeface="Menlo" charset="0"/>
            </a:endParaRPr>
          </a:p>
          <a:p>
            <a:r>
              <a:rPr lang="en-US" dirty="0">
                <a:solidFill>
                  <a:srgbClr val="CE9178"/>
                </a:solidFill>
                <a:latin typeface="Menlo" charset="0"/>
              </a:rPr>
              <a:t>match (l) where not exists (</a:t>
            </a:r>
            <a:r>
              <a:rPr lang="en-US" dirty="0" err="1">
                <a:solidFill>
                  <a:srgbClr val="CE9178"/>
                </a:solidFill>
                <a:latin typeface="Menlo" charset="0"/>
              </a:rPr>
              <a:t>l.Latitude</a:t>
            </a:r>
            <a:r>
              <a:rPr lang="en-US" dirty="0">
                <a:solidFill>
                  <a:srgbClr val="CE9178"/>
                </a:solidFill>
                <a:latin typeface="Menlo" charset="0"/>
              </a:rPr>
              <a:t>) and </a:t>
            </a:r>
            <a:r>
              <a:rPr lang="en-US" dirty="0" err="1">
                <a:solidFill>
                  <a:srgbClr val="CE9178"/>
                </a:solidFill>
                <a:latin typeface="Menlo" charset="0"/>
              </a:rPr>
              <a:t>l.Address</a:t>
            </a:r>
            <a:r>
              <a:rPr lang="en-US" dirty="0">
                <a:solidFill>
                  <a:srgbClr val="CE9178"/>
                </a:solidFill>
                <a:latin typeface="Menlo" charset="0"/>
              </a:rPr>
              <a:t> &lt;&gt; '' </a:t>
            </a:r>
            <a:endParaRPr lang="en-US" dirty="0">
              <a:solidFill>
                <a:srgbClr val="D4D4D4"/>
              </a:solidFill>
              <a:latin typeface="Menlo" charset="0"/>
            </a:endParaRPr>
          </a:p>
          <a:p>
            <a:r>
              <a:rPr lang="en-US" dirty="0">
                <a:solidFill>
                  <a:srgbClr val="D4D4D4"/>
                </a:solidFill>
                <a:latin typeface="Menlo" charset="0"/>
              </a:rPr>
              <a:t/>
            </a:r>
            <a:br>
              <a:rPr lang="en-US" dirty="0">
                <a:solidFill>
                  <a:srgbClr val="D4D4D4"/>
                </a:solidFill>
                <a:latin typeface="Menlo" charset="0"/>
              </a:rPr>
            </a:br>
            <a:r>
              <a:rPr lang="en-US" dirty="0">
                <a:solidFill>
                  <a:srgbClr val="CE9178"/>
                </a:solidFill>
                <a:latin typeface="Menlo" charset="0"/>
              </a:rPr>
              <a:t>CALL </a:t>
            </a:r>
            <a:r>
              <a:rPr lang="en-US" dirty="0" err="1">
                <a:solidFill>
                  <a:srgbClr val="CE9178"/>
                </a:solidFill>
                <a:latin typeface="Menlo" charset="0"/>
              </a:rPr>
              <a:t>apoc.spatial.geocodeOnce</a:t>
            </a:r>
            <a:r>
              <a:rPr lang="en-US" dirty="0">
                <a:solidFill>
                  <a:srgbClr val="CE9178"/>
                </a:solidFill>
                <a:latin typeface="Menlo" charset="0"/>
              </a:rPr>
              <a:t>(</a:t>
            </a:r>
            <a:r>
              <a:rPr lang="en-US" dirty="0" err="1">
                <a:solidFill>
                  <a:srgbClr val="CE9178"/>
                </a:solidFill>
                <a:latin typeface="Menlo" charset="0"/>
              </a:rPr>
              <a:t>l.Address</a:t>
            </a:r>
            <a:r>
              <a:rPr lang="en-US" dirty="0">
                <a:solidFill>
                  <a:srgbClr val="CE9178"/>
                </a:solidFill>
                <a:latin typeface="Menlo" charset="0"/>
              </a:rPr>
              <a:t>) YIELD location</a:t>
            </a:r>
            <a:endParaRPr lang="en-US" dirty="0">
              <a:solidFill>
                <a:srgbClr val="D4D4D4"/>
              </a:solidFill>
              <a:latin typeface="Menlo" charset="0"/>
            </a:endParaRPr>
          </a:p>
          <a:p>
            <a:r>
              <a:rPr lang="en-US" dirty="0">
                <a:solidFill>
                  <a:srgbClr val="CE9178"/>
                </a:solidFill>
                <a:latin typeface="Menlo" charset="0"/>
              </a:rPr>
              <a:t>WITH l, location</a:t>
            </a:r>
            <a:endParaRPr lang="en-US" dirty="0">
              <a:solidFill>
                <a:srgbClr val="D4D4D4"/>
              </a:solidFill>
              <a:latin typeface="Menlo" charset="0"/>
            </a:endParaRPr>
          </a:p>
          <a:p>
            <a:r>
              <a:rPr lang="en-US" dirty="0">
                <a:solidFill>
                  <a:srgbClr val="CE9178"/>
                </a:solidFill>
                <a:latin typeface="Menlo" charset="0"/>
              </a:rPr>
              <a:t>SET </a:t>
            </a:r>
            <a:r>
              <a:rPr lang="en-US" dirty="0" err="1">
                <a:solidFill>
                  <a:srgbClr val="CE9178"/>
                </a:solidFill>
                <a:latin typeface="Menlo" charset="0"/>
              </a:rPr>
              <a:t>l.Latitude</a:t>
            </a:r>
            <a:r>
              <a:rPr lang="en-US" dirty="0">
                <a:solidFill>
                  <a:srgbClr val="CE9178"/>
                </a:solidFill>
                <a:latin typeface="Menlo" charset="0"/>
              </a:rPr>
              <a:t>=</a:t>
            </a:r>
            <a:r>
              <a:rPr lang="en-US" dirty="0" err="1">
                <a:solidFill>
                  <a:srgbClr val="CE9178"/>
                </a:solidFill>
                <a:latin typeface="Menlo" charset="0"/>
              </a:rPr>
              <a:t>location.latitude</a:t>
            </a:r>
            <a:r>
              <a:rPr lang="en-US" dirty="0">
                <a:solidFill>
                  <a:srgbClr val="CE9178"/>
                </a:solidFill>
                <a:latin typeface="Menlo" charset="0"/>
              </a:rPr>
              <a:t>, </a:t>
            </a:r>
            <a:r>
              <a:rPr lang="en-US" dirty="0" err="1">
                <a:solidFill>
                  <a:srgbClr val="CE9178"/>
                </a:solidFill>
                <a:latin typeface="Menlo" charset="0"/>
              </a:rPr>
              <a:t>l.Longitude</a:t>
            </a:r>
            <a:r>
              <a:rPr lang="en-US" dirty="0">
                <a:solidFill>
                  <a:srgbClr val="CE9178"/>
                </a:solidFill>
                <a:latin typeface="Menlo" charset="0"/>
              </a:rPr>
              <a:t>= </a:t>
            </a:r>
            <a:r>
              <a:rPr lang="en-US" dirty="0" err="1">
                <a:solidFill>
                  <a:srgbClr val="CE9178"/>
                </a:solidFill>
                <a:latin typeface="Menlo" charset="0"/>
              </a:rPr>
              <a:t>location.longitude</a:t>
            </a:r>
            <a:endParaRPr lang="en-US" dirty="0">
              <a:solidFill>
                <a:srgbClr val="D4D4D4"/>
              </a:solidFill>
              <a:latin typeface="Menlo" charset="0"/>
            </a:endParaRPr>
          </a:p>
          <a:p>
            <a:r>
              <a:rPr lang="en-US" dirty="0">
                <a:solidFill>
                  <a:srgbClr val="D4D4D4"/>
                </a:solidFill>
                <a:latin typeface="Menlo" charset="0"/>
              </a:rPr>
              <a:t/>
            </a:r>
            <a:br>
              <a:rPr lang="en-US" dirty="0">
                <a:solidFill>
                  <a:srgbClr val="D4D4D4"/>
                </a:solidFill>
                <a:latin typeface="Menlo" charset="0"/>
              </a:rPr>
            </a:br>
            <a:r>
              <a:rPr lang="en-US" dirty="0">
                <a:solidFill>
                  <a:srgbClr val="CE9178"/>
                </a:solidFill>
                <a:latin typeface="Menlo" charset="0"/>
              </a:rPr>
              <a:t>RETURN count(*)</a:t>
            </a:r>
            <a:endParaRPr lang="en-US" dirty="0">
              <a:solidFill>
                <a:srgbClr val="D4D4D4"/>
              </a:solidFill>
              <a:latin typeface="Menlo" charset="0"/>
            </a:endParaRPr>
          </a:p>
          <a:p>
            <a:r>
              <a:rPr lang="en-US" dirty="0">
                <a:solidFill>
                  <a:srgbClr val="D4D4D4"/>
                </a:solidFill>
                <a:latin typeface="Menlo" charset="0"/>
              </a:rPr>
              <a:t/>
            </a:r>
            <a:br>
              <a:rPr lang="en-US" dirty="0">
                <a:solidFill>
                  <a:srgbClr val="D4D4D4"/>
                </a:solidFill>
                <a:latin typeface="Menlo" charset="0"/>
              </a:rPr>
            </a:br>
            <a:r>
              <a:rPr lang="en-US" dirty="0">
                <a:solidFill>
                  <a:srgbClr val="CE9178"/>
                </a:solidFill>
                <a:latin typeface="Menlo" charset="0"/>
              </a:rPr>
              <a:t>"</a:t>
            </a:r>
            <a:r>
              <a:rPr lang="en-US" dirty="0">
                <a:solidFill>
                  <a:srgbClr val="D4D4D4"/>
                </a:solidFill>
                <a:latin typeface="Menlo" charset="0"/>
              </a:rPr>
              <a:t>,</a:t>
            </a:r>
            <a:r>
              <a:rPr lang="en-US" dirty="0">
                <a:solidFill>
                  <a:srgbClr val="C586C0"/>
                </a:solidFill>
                <a:latin typeface="Menlo" charset="0"/>
              </a:rPr>
              <a:t>{</a:t>
            </a:r>
            <a:r>
              <a:rPr lang="en-US" dirty="0">
                <a:solidFill>
                  <a:srgbClr val="9CDCFE"/>
                </a:solidFill>
                <a:latin typeface="Menlo" charset="0"/>
              </a:rPr>
              <a:t>limit</a:t>
            </a:r>
            <a:r>
              <a:rPr lang="en-US" dirty="0">
                <a:solidFill>
                  <a:srgbClr val="C586C0"/>
                </a:solidFill>
                <a:latin typeface="Menlo" charset="0"/>
              </a:rPr>
              <a:t>:</a:t>
            </a:r>
            <a:r>
              <a:rPr lang="en-US" dirty="0">
                <a:solidFill>
                  <a:srgbClr val="B5CEA8"/>
                </a:solidFill>
                <a:latin typeface="Menlo" charset="0"/>
              </a:rPr>
              <a:t>500</a:t>
            </a:r>
            <a:r>
              <a:rPr lang="en-US" dirty="0">
                <a:solidFill>
                  <a:srgbClr val="C586C0"/>
                </a:solidFill>
                <a:latin typeface="Menlo" charset="0"/>
              </a:rPr>
              <a:t>}</a:t>
            </a:r>
            <a:r>
              <a:rPr lang="en-US" dirty="0">
                <a:solidFill>
                  <a:srgbClr val="D4D4D4"/>
                </a:solidFill>
                <a:latin typeface="Menlo" charset="0"/>
              </a:rPr>
              <a:t>)</a:t>
            </a:r>
            <a:endParaRPr lang="en-US" b="0" dirty="0">
              <a:solidFill>
                <a:srgbClr val="D4D4D4"/>
              </a:solidFill>
              <a:effectLst/>
              <a:latin typeface="Menlo" charset="0"/>
            </a:endParaRPr>
          </a:p>
        </p:txBody>
      </p:sp>
    </p:spTree>
    <p:extLst>
      <p:ext uri="{BB962C8B-B14F-4D97-AF65-F5344CB8AC3E}">
        <p14:creationId xmlns:p14="http://schemas.microsoft.com/office/powerpoint/2010/main" val="1452520766"/>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3845" y="312539"/>
            <a:ext cx="11055928" cy="903197"/>
          </a:xfrm>
        </p:spPr>
        <p:txBody>
          <a:bodyPr/>
          <a:lstStyle/>
          <a:p>
            <a:r>
              <a:rPr lang="en-US" sz="4000" dirty="0" smtClean="0"/>
              <a:t>Maximize Value of data by combining data sets</a:t>
            </a:r>
            <a:endParaRPr lang="en-US" sz="4000" dirty="0"/>
          </a:p>
        </p:txBody>
      </p:sp>
      <p:sp>
        <p:nvSpPr>
          <p:cNvPr id="3" name="Text Placeholder 2"/>
          <p:cNvSpPr>
            <a:spLocks noGrp="1"/>
          </p:cNvSpPr>
          <p:nvPr>
            <p:ph type="body" idx="1"/>
          </p:nvPr>
        </p:nvSpPr>
        <p:spPr>
          <a:xfrm>
            <a:off x="633845" y="1215735"/>
            <a:ext cx="10609119" cy="5153891"/>
          </a:xfrm>
        </p:spPr>
        <p:txBody>
          <a:bodyPr/>
          <a:lstStyle/>
          <a:p>
            <a:r>
              <a:rPr lang="en-US" dirty="0" smtClean="0"/>
              <a:t>Having the power to rapidly combine data sets brings new insight, and new value</a:t>
            </a:r>
          </a:p>
          <a:p>
            <a:r>
              <a:rPr lang="en-US" dirty="0" smtClean="0"/>
              <a:t>Neo4j is fantastic for bringing together data from different places. </a:t>
            </a:r>
          </a:p>
          <a:p>
            <a:r>
              <a:rPr lang="en-US" dirty="0" smtClean="0"/>
              <a:t>In this example it would be great to be able to get information about Spills, and combine that with the Well and Facilities data set. We can then do correlations between operators, wells, facilities and spills. AER doesn’t have spill data: but the Edmonton Open Data system has spill data from 1975-2013:</a:t>
            </a:r>
          </a:p>
          <a:p>
            <a:r>
              <a:rPr lang="en-US" dirty="0">
                <a:hlinkClick r:id="rId2"/>
              </a:rPr>
              <a:t>https://</a:t>
            </a:r>
            <a:r>
              <a:rPr lang="en-US" dirty="0" smtClean="0">
                <a:hlinkClick r:id="rId2"/>
              </a:rPr>
              <a:t>dev.socrata.com/foundry/data.edmonton.ca/xir8-nx6p</a:t>
            </a:r>
            <a:r>
              <a:rPr lang="en-US" dirty="0" smtClean="0"/>
              <a:t> (you will need to sign up for an access key – its free)</a:t>
            </a:r>
          </a:p>
        </p:txBody>
      </p:sp>
    </p:spTree>
    <p:extLst>
      <p:ext uri="{BB962C8B-B14F-4D97-AF65-F5344CB8AC3E}">
        <p14:creationId xmlns:p14="http://schemas.microsoft.com/office/powerpoint/2010/main" val="206989871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951" y="0"/>
            <a:ext cx="7872747" cy="6858000"/>
          </a:xfrm>
          <a:prstGeom prst="rect">
            <a:avLst/>
          </a:prstGeom>
        </p:spPr>
      </p:pic>
      <p:sp>
        <p:nvSpPr>
          <p:cNvPr id="2" name="Title 1"/>
          <p:cNvSpPr>
            <a:spLocks noGrp="1"/>
          </p:cNvSpPr>
          <p:nvPr>
            <p:ph type="title"/>
          </p:nvPr>
        </p:nvSpPr>
        <p:spPr>
          <a:xfrm>
            <a:off x="207264" y="4603329"/>
            <a:ext cx="4538323" cy="1745515"/>
          </a:xfrm>
        </p:spPr>
        <p:txBody>
          <a:bodyPr/>
          <a:lstStyle/>
          <a:p>
            <a:r>
              <a:rPr lang="en-US" sz="4400" dirty="0" smtClean="0"/>
              <a:t>Add </a:t>
            </a:r>
            <a:r>
              <a:rPr lang="en-US" sz="4400" smtClean="0"/>
              <a:t>more value to data by combining sets</a:t>
            </a:r>
            <a:endParaRPr lang="en-US" sz="4400" dirty="0"/>
          </a:p>
        </p:txBody>
      </p:sp>
      <p:sp>
        <p:nvSpPr>
          <p:cNvPr id="5" name="TextBox 4"/>
          <p:cNvSpPr txBox="1"/>
          <p:nvPr/>
        </p:nvSpPr>
        <p:spPr>
          <a:xfrm>
            <a:off x="9706979" y="1304694"/>
            <a:ext cx="2286000" cy="1754326"/>
          </a:xfrm>
          <a:prstGeom prst="rect">
            <a:avLst/>
          </a:prstGeom>
          <a:noFill/>
        </p:spPr>
        <p:txBody>
          <a:bodyPr wrap="square" rtlCol="0">
            <a:spAutoFit/>
          </a:bodyPr>
          <a:lstStyle/>
          <a:p>
            <a:r>
              <a:rPr lang="en-US" dirty="0" smtClean="0"/>
              <a:t>Best Approach is to turn what would normally be properties into Nodes wherever possible</a:t>
            </a:r>
            <a:endParaRPr lang="en-US" dirty="0"/>
          </a:p>
        </p:txBody>
      </p:sp>
      <p:sp>
        <p:nvSpPr>
          <p:cNvPr id="4" name="Freeform 3"/>
          <p:cNvSpPr/>
          <p:nvPr/>
        </p:nvSpPr>
        <p:spPr>
          <a:xfrm>
            <a:off x="1839951" y="189572"/>
            <a:ext cx="2905636" cy="2430966"/>
          </a:xfrm>
          <a:custGeom>
            <a:avLst/>
            <a:gdLst>
              <a:gd name="connsiteX0" fmla="*/ 379141 w 4173231"/>
              <a:gd name="connsiteY0" fmla="*/ 669074 h 2843561"/>
              <a:gd name="connsiteX1" fmla="*/ 323385 w 4173231"/>
              <a:gd name="connsiteY1" fmla="*/ 691376 h 2843561"/>
              <a:gd name="connsiteX2" fmla="*/ 267629 w 4173231"/>
              <a:gd name="connsiteY2" fmla="*/ 702527 h 2843561"/>
              <a:gd name="connsiteX3" fmla="*/ 234175 w 4173231"/>
              <a:gd name="connsiteY3" fmla="*/ 724830 h 2843561"/>
              <a:gd name="connsiteX4" fmla="*/ 189570 w 4173231"/>
              <a:gd name="connsiteY4" fmla="*/ 735981 h 2843561"/>
              <a:gd name="connsiteX5" fmla="*/ 156117 w 4173231"/>
              <a:gd name="connsiteY5" fmla="*/ 758283 h 2843561"/>
              <a:gd name="connsiteX6" fmla="*/ 122663 w 4173231"/>
              <a:gd name="connsiteY6" fmla="*/ 769435 h 2843561"/>
              <a:gd name="connsiteX7" fmla="*/ 66907 w 4173231"/>
              <a:gd name="connsiteY7" fmla="*/ 836342 h 2843561"/>
              <a:gd name="connsiteX8" fmla="*/ 44604 w 4173231"/>
              <a:gd name="connsiteY8" fmla="*/ 925552 h 2843561"/>
              <a:gd name="connsiteX9" fmla="*/ 33453 w 4173231"/>
              <a:gd name="connsiteY9" fmla="*/ 959005 h 2843561"/>
              <a:gd name="connsiteX10" fmla="*/ 0 w 4173231"/>
              <a:gd name="connsiteY10" fmla="*/ 1103971 h 2843561"/>
              <a:gd name="connsiteX11" fmla="*/ 11151 w 4173231"/>
              <a:gd name="connsiteY11" fmla="*/ 1572322 h 2843561"/>
              <a:gd name="connsiteX12" fmla="*/ 22302 w 4173231"/>
              <a:gd name="connsiteY12" fmla="*/ 1628079 h 2843561"/>
              <a:gd name="connsiteX13" fmla="*/ 55756 w 4173231"/>
              <a:gd name="connsiteY13" fmla="*/ 1672683 h 2843561"/>
              <a:gd name="connsiteX14" fmla="*/ 89209 w 4173231"/>
              <a:gd name="connsiteY14" fmla="*/ 1761893 h 2843561"/>
              <a:gd name="connsiteX15" fmla="*/ 144965 w 4173231"/>
              <a:gd name="connsiteY15" fmla="*/ 1851103 h 2843561"/>
              <a:gd name="connsiteX16" fmla="*/ 178419 w 4173231"/>
              <a:gd name="connsiteY16" fmla="*/ 1918010 h 2843561"/>
              <a:gd name="connsiteX17" fmla="*/ 189570 w 4173231"/>
              <a:gd name="connsiteY17" fmla="*/ 1951464 h 2843561"/>
              <a:gd name="connsiteX18" fmla="*/ 211873 w 4173231"/>
              <a:gd name="connsiteY18" fmla="*/ 1996069 h 2843561"/>
              <a:gd name="connsiteX19" fmla="*/ 245326 w 4173231"/>
              <a:gd name="connsiteY19" fmla="*/ 2074127 h 2843561"/>
              <a:gd name="connsiteX20" fmla="*/ 289931 w 4173231"/>
              <a:gd name="connsiteY20" fmla="*/ 2141035 h 2843561"/>
              <a:gd name="connsiteX21" fmla="*/ 312234 w 4173231"/>
              <a:gd name="connsiteY21" fmla="*/ 2163337 h 2843561"/>
              <a:gd name="connsiteX22" fmla="*/ 356839 w 4173231"/>
              <a:gd name="connsiteY22" fmla="*/ 2230244 h 2843561"/>
              <a:gd name="connsiteX23" fmla="*/ 423746 w 4173231"/>
              <a:gd name="connsiteY23" fmla="*/ 2297152 h 2843561"/>
              <a:gd name="connsiteX24" fmla="*/ 479502 w 4173231"/>
              <a:gd name="connsiteY24" fmla="*/ 2352908 h 2843561"/>
              <a:gd name="connsiteX25" fmla="*/ 557561 w 4173231"/>
              <a:gd name="connsiteY25" fmla="*/ 2442118 h 2843561"/>
              <a:gd name="connsiteX26" fmla="*/ 613317 w 4173231"/>
              <a:gd name="connsiteY26" fmla="*/ 2497874 h 2843561"/>
              <a:gd name="connsiteX27" fmla="*/ 646770 w 4173231"/>
              <a:gd name="connsiteY27" fmla="*/ 2531327 h 2843561"/>
              <a:gd name="connsiteX28" fmla="*/ 724829 w 4173231"/>
              <a:gd name="connsiteY28" fmla="*/ 2575932 h 2843561"/>
              <a:gd name="connsiteX29" fmla="*/ 802887 w 4173231"/>
              <a:gd name="connsiteY29" fmla="*/ 2620537 h 2843561"/>
              <a:gd name="connsiteX30" fmla="*/ 825190 w 4173231"/>
              <a:gd name="connsiteY30" fmla="*/ 2642840 h 2843561"/>
              <a:gd name="connsiteX31" fmla="*/ 914400 w 4173231"/>
              <a:gd name="connsiteY31" fmla="*/ 2687444 h 2843561"/>
              <a:gd name="connsiteX32" fmla="*/ 959004 w 4173231"/>
              <a:gd name="connsiteY32" fmla="*/ 2698596 h 2843561"/>
              <a:gd name="connsiteX33" fmla="*/ 1003609 w 4173231"/>
              <a:gd name="connsiteY33" fmla="*/ 2720898 h 2843561"/>
              <a:gd name="connsiteX34" fmla="*/ 1037063 w 4173231"/>
              <a:gd name="connsiteY34" fmla="*/ 2732049 h 2843561"/>
              <a:gd name="connsiteX35" fmla="*/ 1092819 w 4173231"/>
              <a:gd name="connsiteY35" fmla="*/ 2754352 h 2843561"/>
              <a:gd name="connsiteX36" fmla="*/ 1182029 w 4173231"/>
              <a:gd name="connsiteY36" fmla="*/ 2776654 h 2843561"/>
              <a:gd name="connsiteX37" fmla="*/ 1226634 w 4173231"/>
              <a:gd name="connsiteY37" fmla="*/ 2787805 h 2843561"/>
              <a:gd name="connsiteX38" fmla="*/ 1326995 w 4173231"/>
              <a:gd name="connsiteY38" fmla="*/ 2798957 h 2843561"/>
              <a:gd name="connsiteX39" fmla="*/ 1438507 w 4173231"/>
              <a:gd name="connsiteY39" fmla="*/ 2821259 h 2843561"/>
              <a:gd name="connsiteX40" fmla="*/ 1639229 w 4173231"/>
              <a:gd name="connsiteY40" fmla="*/ 2843561 h 2843561"/>
              <a:gd name="connsiteX41" fmla="*/ 2118731 w 4173231"/>
              <a:gd name="connsiteY41" fmla="*/ 2832410 h 2843561"/>
              <a:gd name="connsiteX42" fmla="*/ 2297151 w 4173231"/>
              <a:gd name="connsiteY42" fmla="*/ 2821259 h 2843561"/>
              <a:gd name="connsiteX43" fmla="*/ 2687444 w 4173231"/>
              <a:gd name="connsiteY43" fmla="*/ 2832410 h 2843561"/>
              <a:gd name="connsiteX44" fmla="*/ 2865863 w 4173231"/>
              <a:gd name="connsiteY44" fmla="*/ 2810108 h 2843561"/>
              <a:gd name="connsiteX45" fmla="*/ 2943922 w 4173231"/>
              <a:gd name="connsiteY45" fmla="*/ 2787805 h 2843561"/>
              <a:gd name="connsiteX46" fmla="*/ 3044283 w 4173231"/>
              <a:gd name="connsiteY46" fmla="*/ 2776654 h 2843561"/>
              <a:gd name="connsiteX47" fmla="*/ 3144644 w 4173231"/>
              <a:gd name="connsiteY47" fmla="*/ 2754352 h 2843561"/>
              <a:gd name="connsiteX48" fmla="*/ 3211551 w 4173231"/>
              <a:gd name="connsiteY48" fmla="*/ 2732049 h 2843561"/>
              <a:gd name="connsiteX49" fmla="*/ 3267307 w 4173231"/>
              <a:gd name="connsiteY49" fmla="*/ 2687444 h 2843561"/>
              <a:gd name="connsiteX50" fmla="*/ 3311912 w 4173231"/>
              <a:gd name="connsiteY50" fmla="*/ 2653991 h 2843561"/>
              <a:gd name="connsiteX51" fmla="*/ 3367668 w 4173231"/>
              <a:gd name="connsiteY51" fmla="*/ 2598235 h 2843561"/>
              <a:gd name="connsiteX52" fmla="*/ 3434575 w 4173231"/>
              <a:gd name="connsiteY52" fmla="*/ 2553630 h 2843561"/>
              <a:gd name="connsiteX53" fmla="*/ 3456878 w 4173231"/>
              <a:gd name="connsiteY53" fmla="*/ 2531327 h 2843561"/>
              <a:gd name="connsiteX54" fmla="*/ 3490331 w 4173231"/>
              <a:gd name="connsiteY54" fmla="*/ 2509025 h 2843561"/>
              <a:gd name="connsiteX55" fmla="*/ 3557239 w 4173231"/>
              <a:gd name="connsiteY55" fmla="*/ 2442118 h 2843561"/>
              <a:gd name="connsiteX56" fmla="*/ 3612995 w 4173231"/>
              <a:gd name="connsiteY56" fmla="*/ 2397513 h 2843561"/>
              <a:gd name="connsiteX57" fmla="*/ 3635297 w 4173231"/>
              <a:gd name="connsiteY57" fmla="*/ 2352908 h 2843561"/>
              <a:gd name="connsiteX58" fmla="*/ 3657600 w 4173231"/>
              <a:gd name="connsiteY58" fmla="*/ 2330605 h 2843561"/>
              <a:gd name="connsiteX59" fmla="*/ 3724507 w 4173231"/>
              <a:gd name="connsiteY59" fmla="*/ 2252547 h 2843561"/>
              <a:gd name="connsiteX60" fmla="*/ 3769112 w 4173231"/>
              <a:gd name="connsiteY60" fmla="*/ 2152186 h 2843561"/>
              <a:gd name="connsiteX61" fmla="*/ 3813717 w 4173231"/>
              <a:gd name="connsiteY61" fmla="*/ 2062976 h 2843561"/>
              <a:gd name="connsiteX62" fmla="*/ 3836019 w 4173231"/>
              <a:gd name="connsiteY62" fmla="*/ 2018371 h 2843561"/>
              <a:gd name="connsiteX63" fmla="*/ 3869473 w 4173231"/>
              <a:gd name="connsiteY63" fmla="*/ 1984918 h 2843561"/>
              <a:gd name="connsiteX64" fmla="*/ 3891775 w 4173231"/>
              <a:gd name="connsiteY64" fmla="*/ 1929161 h 2843561"/>
              <a:gd name="connsiteX65" fmla="*/ 3914078 w 4173231"/>
              <a:gd name="connsiteY65" fmla="*/ 1906859 h 2843561"/>
              <a:gd name="connsiteX66" fmla="*/ 3958683 w 4173231"/>
              <a:gd name="connsiteY66" fmla="*/ 1795347 h 2843561"/>
              <a:gd name="connsiteX67" fmla="*/ 3980985 w 4173231"/>
              <a:gd name="connsiteY67" fmla="*/ 1750742 h 2843561"/>
              <a:gd name="connsiteX68" fmla="*/ 4003287 w 4173231"/>
              <a:gd name="connsiteY68" fmla="*/ 1683835 h 2843561"/>
              <a:gd name="connsiteX69" fmla="*/ 4047892 w 4173231"/>
              <a:gd name="connsiteY69" fmla="*/ 1583474 h 2843561"/>
              <a:gd name="connsiteX70" fmla="*/ 4081346 w 4173231"/>
              <a:gd name="connsiteY70" fmla="*/ 1483113 h 2843561"/>
              <a:gd name="connsiteX71" fmla="*/ 4103648 w 4173231"/>
              <a:gd name="connsiteY71" fmla="*/ 1371600 h 2843561"/>
              <a:gd name="connsiteX72" fmla="*/ 4125951 w 4173231"/>
              <a:gd name="connsiteY72" fmla="*/ 1260088 h 2843561"/>
              <a:gd name="connsiteX73" fmla="*/ 4148253 w 4173231"/>
              <a:gd name="connsiteY73" fmla="*/ 1103971 h 2843561"/>
              <a:gd name="connsiteX74" fmla="*/ 4159404 w 4173231"/>
              <a:gd name="connsiteY74" fmla="*/ 680225 h 2843561"/>
              <a:gd name="connsiteX75" fmla="*/ 4148253 w 4173231"/>
              <a:gd name="connsiteY75" fmla="*/ 646771 h 2843561"/>
              <a:gd name="connsiteX76" fmla="*/ 4081346 w 4173231"/>
              <a:gd name="connsiteY76" fmla="*/ 557561 h 2843561"/>
              <a:gd name="connsiteX77" fmla="*/ 4047892 w 4173231"/>
              <a:gd name="connsiteY77" fmla="*/ 535259 h 2843561"/>
              <a:gd name="connsiteX78" fmla="*/ 3992136 w 4173231"/>
              <a:gd name="connsiteY78" fmla="*/ 479503 h 2843561"/>
              <a:gd name="connsiteX79" fmla="*/ 3947531 w 4173231"/>
              <a:gd name="connsiteY79" fmla="*/ 446049 h 2843561"/>
              <a:gd name="connsiteX80" fmla="*/ 3847170 w 4173231"/>
              <a:gd name="connsiteY80" fmla="*/ 379142 h 2843561"/>
              <a:gd name="connsiteX81" fmla="*/ 3780263 w 4173231"/>
              <a:gd name="connsiteY81" fmla="*/ 334537 h 2843561"/>
              <a:gd name="connsiteX82" fmla="*/ 3746809 w 4173231"/>
              <a:gd name="connsiteY82" fmla="*/ 312235 h 2843561"/>
              <a:gd name="connsiteX83" fmla="*/ 3635297 w 4173231"/>
              <a:gd name="connsiteY83" fmla="*/ 278781 h 2843561"/>
              <a:gd name="connsiteX84" fmla="*/ 3601844 w 4173231"/>
              <a:gd name="connsiteY84" fmla="*/ 267630 h 2843561"/>
              <a:gd name="connsiteX85" fmla="*/ 3568390 w 4173231"/>
              <a:gd name="connsiteY85" fmla="*/ 256479 h 2843561"/>
              <a:gd name="connsiteX86" fmla="*/ 3479180 w 4173231"/>
              <a:gd name="connsiteY86" fmla="*/ 223025 h 2843561"/>
              <a:gd name="connsiteX87" fmla="*/ 3401122 w 4173231"/>
              <a:gd name="connsiteY87" fmla="*/ 189571 h 2843561"/>
              <a:gd name="connsiteX88" fmla="*/ 3345365 w 4173231"/>
              <a:gd name="connsiteY88" fmla="*/ 167269 h 2843561"/>
              <a:gd name="connsiteX89" fmla="*/ 3300761 w 4173231"/>
              <a:gd name="connsiteY89" fmla="*/ 156118 h 2843561"/>
              <a:gd name="connsiteX90" fmla="*/ 3233853 w 4173231"/>
              <a:gd name="connsiteY90" fmla="*/ 133815 h 2843561"/>
              <a:gd name="connsiteX91" fmla="*/ 3100039 w 4173231"/>
              <a:gd name="connsiteY91" fmla="*/ 100361 h 2843561"/>
              <a:gd name="connsiteX92" fmla="*/ 3055434 w 4173231"/>
              <a:gd name="connsiteY92" fmla="*/ 89210 h 2843561"/>
              <a:gd name="connsiteX93" fmla="*/ 2977375 w 4173231"/>
              <a:gd name="connsiteY93" fmla="*/ 66908 h 2843561"/>
              <a:gd name="connsiteX94" fmla="*/ 2943922 w 4173231"/>
              <a:gd name="connsiteY94" fmla="*/ 55757 h 2843561"/>
              <a:gd name="connsiteX95" fmla="*/ 2854712 w 4173231"/>
              <a:gd name="connsiteY95" fmla="*/ 44605 h 2843561"/>
              <a:gd name="connsiteX96" fmla="*/ 2698595 w 4173231"/>
              <a:gd name="connsiteY96" fmla="*/ 22303 h 2843561"/>
              <a:gd name="connsiteX97" fmla="*/ 2308302 w 4173231"/>
              <a:gd name="connsiteY97" fmla="*/ 0 h 2843561"/>
              <a:gd name="connsiteX98" fmla="*/ 1884556 w 4173231"/>
              <a:gd name="connsiteY98" fmla="*/ 22303 h 2843561"/>
              <a:gd name="connsiteX99" fmla="*/ 1795346 w 4173231"/>
              <a:gd name="connsiteY99" fmla="*/ 44605 h 2843561"/>
              <a:gd name="connsiteX100" fmla="*/ 1694985 w 4173231"/>
              <a:gd name="connsiteY100" fmla="*/ 66908 h 2843561"/>
              <a:gd name="connsiteX101" fmla="*/ 1639229 w 4173231"/>
              <a:gd name="connsiteY101" fmla="*/ 89210 h 2843561"/>
              <a:gd name="connsiteX102" fmla="*/ 1538868 w 4173231"/>
              <a:gd name="connsiteY102" fmla="*/ 122664 h 2843561"/>
              <a:gd name="connsiteX103" fmla="*/ 1494263 w 4173231"/>
              <a:gd name="connsiteY103" fmla="*/ 144966 h 2843561"/>
              <a:gd name="connsiteX104" fmla="*/ 1371600 w 4173231"/>
              <a:gd name="connsiteY104" fmla="*/ 189571 h 2843561"/>
              <a:gd name="connsiteX105" fmla="*/ 1260087 w 4173231"/>
              <a:gd name="connsiteY105" fmla="*/ 245327 h 2843561"/>
              <a:gd name="connsiteX106" fmla="*/ 1226634 w 4173231"/>
              <a:gd name="connsiteY106" fmla="*/ 267630 h 2843561"/>
              <a:gd name="connsiteX107" fmla="*/ 1182029 w 4173231"/>
              <a:gd name="connsiteY107" fmla="*/ 301083 h 2843561"/>
              <a:gd name="connsiteX108" fmla="*/ 1126273 w 4173231"/>
              <a:gd name="connsiteY108" fmla="*/ 323386 h 2843561"/>
              <a:gd name="connsiteX109" fmla="*/ 947853 w 4173231"/>
              <a:gd name="connsiteY109" fmla="*/ 390293 h 2843561"/>
              <a:gd name="connsiteX110" fmla="*/ 825190 w 4173231"/>
              <a:gd name="connsiteY110" fmla="*/ 457200 h 2843561"/>
              <a:gd name="connsiteX111" fmla="*/ 791736 w 4173231"/>
              <a:gd name="connsiteY111" fmla="*/ 468352 h 2843561"/>
              <a:gd name="connsiteX112" fmla="*/ 669073 w 4173231"/>
              <a:gd name="connsiteY112" fmla="*/ 490654 h 2843561"/>
              <a:gd name="connsiteX113" fmla="*/ 635619 w 4173231"/>
              <a:gd name="connsiteY113" fmla="*/ 501805 h 2843561"/>
              <a:gd name="connsiteX114" fmla="*/ 579863 w 4173231"/>
              <a:gd name="connsiteY114" fmla="*/ 512957 h 2843561"/>
              <a:gd name="connsiteX115" fmla="*/ 546409 w 4173231"/>
              <a:gd name="connsiteY115" fmla="*/ 524108 h 2843561"/>
              <a:gd name="connsiteX116" fmla="*/ 501804 w 4173231"/>
              <a:gd name="connsiteY116" fmla="*/ 535259 h 2843561"/>
              <a:gd name="connsiteX117" fmla="*/ 468351 w 4173231"/>
              <a:gd name="connsiteY117" fmla="*/ 557561 h 2843561"/>
              <a:gd name="connsiteX118" fmla="*/ 446048 w 4173231"/>
              <a:gd name="connsiteY118" fmla="*/ 579864 h 2843561"/>
              <a:gd name="connsiteX119" fmla="*/ 379141 w 4173231"/>
              <a:gd name="connsiteY119" fmla="*/ 624469 h 2843561"/>
              <a:gd name="connsiteX120" fmla="*/ 312234 w 4173231"/>
              <a:gd name="connsiteY120" fmla="*/ 691376 h 284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173231" h="2843561">
                <a:moveTo>
                  <a:pt x="379141" y="669074"/>
                </a:moveTo>
                <a:cubicBezTo>
                  <a:pt x="360556" y="676508"/>
                  <a:pt x="342558" y="685624"/>
                  <a:pt x="323385" y="691376"/>
                </a:cubicBezTo>
                <a:cubicBezTo>
                  <a:pt x="305231" y="696822"/>
                  <a:pt x="285376" y="695872"/>
                  <a:pt x="267629" y="702527"/>
                </a:cubicBezTo>
                <a:cubicBezTo>
                  <a:pt x="255080" y="707233"/>
                  <a:pt x="246494" y="719551"/>
                  <a:pt x="234175" y="724830"/>
                </a:cubicBezTo>
                <a:cubicBezTo>
                  <a:pt x="220088" y="730867"/>
                  <a:pt x="204438" y="732264"/>
                  <a:pt x="189570" y="735981"/>
                </a:cubicBezTo>
                <a:cubicBezTo>
                  <a:pt x="178419" y="743415"/>
                  <a:pt x="168104" y="752289"/>
                  <a:pt x="156117" y="758283"/>
                </a:cubicBezTo>
                <a:cubicBezTo>
                  <a:pt x="145603" y="763540"/>
                  <a:pt x="132443" y="762915"/>
                  <a:pt x="122663" y="769435"/>
                </a:cubicBezTo>
                <a:cubicBezTo>
                  <a:pt x="96902" y="786609"/>
                  <a:pt x="83365" y="811655"/>
                  <a:pt x="66907" y="836342"/>
                </a:cubicBezTo>
                <a:cubicBezTo>
                  <a:pt x="59473" y="866079"/>
                  <a:pt x="54297" y="896473"/>
                  <a:pt x="44604" y="925552"/>
                </a:cubicBezTo>
                <a:cubicBezTo>
                  <a:pt x="40887" y="936703"/>
                  <a:pt x="36546" y="947665"/>
                  <a:pt x="33453" y="959005"/>
                </a:cubicBezTo>
                <a:cubicBezTo>
                  <a:pt x="13279" y="1032976"/>
                  <a:pt x="13004" y="1038951"/>
                  <a:pt x="0" y="1103971"/>
                </a:cubicBezTo>
                <a:cubicBezTo>
                  <a:pt x="3717" y="1260088"/>
                  <a:pt x="4512" y="1416302"/>
                  <a:pt x="11151" y="1572322"/>
                </a:cubicBezTo>
                <a:cubicBezTo>
                  <a:pt x="11957" y="1591259"/>
                  <a:pt x="14604" y="1610759"/>
                  <a:pt x="22302" y="1628079"/>
                </a:cubicBezTo>
                <a:cubicBezTo>
                  <a:pt x="29850" y="1645062"/>
                  <a:pt x="46730" y="1656437"/>
                  <a:pt x="55756" y="1672683"/>
                </a:cubicBezTo>
                <a:cubicBezTo>
                  <a:pt x="84633" y="1724662"/>
                  <a:pt x="70430" y="1718077"/>
                  <a:pt x="89209" y="1761893"/>
                </a:cubicBezTo>
                <a:cubicBezTo>
                  <a:pt x="109618" y="1809513"/>
                  <a:pt x="112948" y="1808413"/>
                  <a:pt x="144965" y="1851103"/>
                </a:cubicBezTo>
                <a:cubicBezTo>
                  <a:pt x="172999" y="1935199"/>
                  <a:pt x="135182" y="1831534"/>
                  <a:pt x="178419" y="1918010"/>
                </a:cubicBezTo>
                <a:cubicBezTo>
                  <a:pt x="183676" y="1928524"/>
                  <a:pt x="184940" y="1940660"/>
                  <a:pt x="189570" y="1951464"/>
                </a:cubicBezTo>
                <a:cubicBezTo>
                  <a:pt x="196118" y="1966743"/>
                  <a:pt x="205325" y="1980790"/>
                  <a:pt x="211873" y="1996069"/>
                </a:cubicBezTo>
                <a:cubicBezTo>
                  <a:pt x="234946" y="2049905"/>
                  <a:pt x="208341" y="2012485"/>
                  <a:pt x="245326" y="2074127"/>
                </a:cubicBezTo>
                <a:cubicBezTo>
                  <a:pt x="259117" y="2097112"/>
                  <a:pt x="270977" y="2122082"/>
                  <a:pt x="289931" y="2141035"/>
                </a:cubicBezTo>
                <a:cubicBezTo>
                  <a:pt x="297365" y="2148469"/>
                  <a:pt x="305926" y="2154926"/>
                  <a:pt x="312234" y="2163337"/>
                </a:cubicBezTo>
                <a:cubicBezTo>
                  <a:pt x="328317" y="2184780"/>
                  <a:pt x="337886" y="2211290"/>
                  <a:pt x="356839" y="2230244"/>
                </a:cubicBezTo>
                <a:cubicBezTo>
                  <a:pt x="379141" y="2252547"/>
                  <a:pt x="406250" y="2270909"/>
                  <a:pt x="423746" y="2297152"/>
                </a:cubicBezTo>
                <a:cubicBezTo>
                  <a:pt x="453482" y="2341756"/>
                  <a:pt x="434897" y="2323171"/>
                  <a:pt x="479502" y="2352908"/>
                </a:cubicBezTo>
                <a:cubicBezTo>
                  <a:pt x="516384" y="2408231"/>
                  <a:pt x="492327" y="2376884"/>
                  <a:pt x="557561" y="2442118"/>
                </a:cubicBezTo>
                <a:lnTo>
                  <a:pt x="613317" y="2497874"/>
                </a:lnTo>
                <a:cubicBezTo>
                  <a:pt x="624468" y="2509025"/>
                  <a:pt x="633649" y="2522579"/>
                  <a:pt x="646770" y="2531327"/>
                </a:cubicBezTo>
                <a:cubicBezTo>
                  <a:pt x="694055" y="2562851"/>
                  <a:pt x="668237" y="2547636"/>
                  <a:pt x="724829" y="2575932"/>
                </a:cubicBezTo>
                <a:cubicBezTo>
                  <a:pt x="799942" y="2651045"/>
                  <a:pt x="713030" y="2575608"/>
                  <a:pt x="802887" y="2620537"/>
                </a:cubicBezTo>
                <a:cubicBezTo>
                  <a:pt x="812291" y="2625239"/>
                  <a:pt x="816175" y="2637431"/>
                  <a:pt x="825190" y="2642840"/>
                </a:cubicBezTo>
                <a:cubicBezTo>
                  <a:pt x="853699" y="2659945"/>
                  <a:pt x="882146" y="2679380"/>
                  <a:pt x="914400" y="2687444"/>
                </a:cubicBezTo>
                <a:cubicBezTo>
                  <a:pt x="929268" y="2691161"/>
                  <a:pt x="944654" y="2693215"/>
                  <a:pt x="959004" y="2698596"/>
                </a:cubicBezTo>
                <a:cubicBezTo>
                  <a:pt x="974569" y="2704433"/>
                  <a:pt x="988330" y="2714350"/>
                  <a:pt x="1003609" y="2720898"/>
                </a:cubicBezTo>
                <a:cubicBezTo>
                  <a:pt x="1014413" y="2725528"/>
                  <a:pt x="1026057" y="2727922"/>
                  <a:pt x="1037063" y="2732049"/>
                </a:cubicBezTo>
                <a:cubicBezTo>
                  <a:pt x="1055806" y="2739078"/>
                  <a:pt x="1073687" y="2748465"/>
                  <a:pt x="1092819" y="2754352"/>
                </a:cubicBezTo>
                <a:cubicBezTo>
                  <a:pt x="1122115" y="2763366"/>
                  <a:pt x="1152292" y="2769220"/>
                  <a:pt x="1182029" y="2776654"/>
                </a:cubicBezTo>
                <a:cubicBezTo>
                  <a:pt x="1196897" y="2780371"/>
                  <a:pt x="1211402" y="2786112"/>
                  <a:pt x="1226634" y="2787805"/>
                </a:cubicBezTo>
                <a:lnTo>
                  <a:pt x="1326995" y="2798957"/>
                </a:lnTo>
                <a:cubicBezTo>
                  <a:pt x="1387839" y="2819238"/>
                  <a:pt x="1343320" y="2806615"/>
                  <a:pt x="1438507" y="2821259"/>
                </a:cubicBezTo>
                <a:cubicBezTo>
                  <a:pt x="1569758" y="2841451"/>
                  <a:pt x="1442906" y="2827201"/>
                  <a:pt x="1639229" y="2843561"/>
                </a:cubicBezTo>
                <a:lnTo>
                  <a:pt x="2118731" y="2832410"/>
                </a:lnTo>
                <a:cubicBezTo>
                  <a:pt x="2178286" y="2830391"/>
                  <a:pt x="2237562" y="2821259"/>
                  <a:pt x="2297151" y="2821259"/>
                </a:cubicBezTo>
                <a:cubicBezTo>
                  <a:pt x="2427302" y="2821259"/>
                  <a:pt x="2557346" y="2828693"/>
                  <a:pt x="2687444" y="2832410"/>
                </a:cubicBezTo>
                <a:cubicBezTo>
                  <a:pt x="2763617" y="2825485"/>
                  <a:pt x="2800024" y="2826567"/>
                  <a:pt x="2865863" y="2810108"/>
                </a:cubicBezTo>
                <a:cubicBezTo>
                  <a:pt x="2912486" y="2798452"/>
                  <a:pt x="2889700" y="2796147"/>
                  <a:pt x="2943922" y="2787805"/>
                </a:cubicBezTo>
                <a:cubicBezTo>
                  <a:pt x="2977190" y="2782687"/>
                  <a:pt x="3010962" y="2781414"/>
                  <a:pt x="3044283" y="2776654"/>
                </a:cubicBezTo>
                <a:cubicBezTo>
                  <a:pt x="3064538" y="2773760"/>
                  <a:pt x="3122510" y="2760992"/>
                  <a:pt x="3144644" y="2754352"/>
                </a:cubicBezTo>
                <a:cubicBezTo>
                  <a:pt x="3167161" y="2747597"/>
                  <a:pt x="3211551" y="2732049"/>
                  <a:pt x="3211551" y="2732049"/>
                </a:cubicBezTo>
                <a:cubicBezTo>
                  <a:pt x="3294266" y="2676906"/>
                  <a:pt x="3203744" y="2740412"/>
                  <a:pt x="3267307" y="2687444"/>
                </a:cubicBezTo>
                <a:cubicBezTo>
                  <a:pt x="3281585" y="2675546"/>
                  <a:pt x="3298021" y="2666338"/>
                  <a:pt x="3311912" y="2653991"/>
                </a:cubicBezTo>
                <a:cubicBezTo>
                  <a:pt x="3331557" y="2636529"/>
                  <a:pt x="3345799" y="2612815"/>
                  <a:pt x="3367668" y="2598235"/>
                </a:cubicBezTo>
                <a:cubicBezTo>
                  <a:pt x="3389970" y="2583367"/>
                  <a:pt x="3415622" y="2572583"/>
                  <a:pt x="3434575" y="2553630"/>
                </a:cubicBezTo>
                <a:cubicBezTo>
                  <a:pt x="3442009" y="2546196"/>
                  <a:pt x="3448668" y="2537895"/>
                  <a:pt x="3456878" y="2531327"/>
                </a:cubicBezTo>
                <a:cubicBezTo>
                  <a:pt x="3467343" y="2522955"/>
                  <a:pt x="3480314" y="2517929"/>
                  <a:pt x="3490331" y="2509025"/>
                </a:cubicBezTo>
                <a:cubicBezTo>
                  <a:pt x="3513905" y="2488071"/>
                  <a:pt x="3530996" y="2459614"/>
                  <a:pt x="3557239" y="2442118"/>
                </a:cubicBezTo>
                <a:cubicBezTo>
                  <a:pt x="3599440" y="2413983"/>
                  <a:pt x="3581215" y="2429291"/>
                  <a:pt x="3612995" y="2397513"/>
                </a:cubicBezTo>
                <a:cubicBezTo>
                  <a:pt x="3620429" y="2382645"/>
                  <a:pt x="3626076" y="2366739"/>
                  <a:pt x="3635297" y="2352908"/>
                </a:cubicBezTo>
                <a:cubicBezTo>
                  <a:pt x="3641129" y="2344160"/>
                  <a:pt x="3650869" y="2338682"/>
                  <a:pt x="3657600" y="2330605"/>
                </a:cubicBezTo>
                <a:cubicBezTo>
                  <a:pt x="3729122" y="2244778"/>
                  <a:pt x="3653637" y="2323415"/>
                  <a:pt x="3724507" y="2252547"/>
                </a:cubicBezTo>
                <a:cubicBezTo>
                  <a:pt x="3803070" y="2095418"/>
                  <a:pt x="3683667" y="2337314"/>
                  <a:pt x="3769112" y="2152186"/>
                </a:cubicBezTo>
                <a:cubicBezTo>
                  <a:pt x="3783044" y="2121999"/>
                  <a:pt x="3798849" y="2092713"/>
                  <a:pt x="3813717" y="2062976"/>
                </a:cubicBezTo>
                <a:cubicBezTo>
                  <a:pt x="3821151" y="2048108"/>
                  <a:pt x="3824264" y="2030125"/>
                  <a:pt x="3836019" y="2018371"/>
                </a:cubicBezTo>
                <a:lnTo>
                  <a:pt x="3869473" y="1984918"/>
                </a:lnTo>
                <a:cubicBezTo>
                  <a:pt x="3876907" y="1966332"/>
                  <a:pt x="3881844" y="1946541"/>
                  <a:pt x="3891775" y="1929161"/>
                </a:cubicBezTo>
                <a:cubicBezTo>
                  <a:pt x="3896991" y="1920033"/>
                  <a:pt x="3909376" y="1916263"/>
                  <a:pt x="3914078" y="1906859"/>
                </a:cubicBezTo>
                <a:cubicBezTo>
                  <a:pt x="3931982" y="1871052"/>
                  <a:pt x="3940780" y="1831155"/>
                  <a:pt x="3958683" y="1795347"/>
                </a:cubicBezTo>
                <a:cubicBezTo>
                  <a:pt x="3966117" y="1780479"/>
                  <a:pt x="3974811" y="1766176"/>
                  <a:pt x="3980985" y="1750742"/>
                </a:cubicBezTo>
                <a:cubicBezTo>
                  <a:pt x="3989716" y="1728915"/>
                  <a:pt x="3994556" y="1705662"/>
                  <a:pt x="4003287" y="1683835"/>
                </a:cubicBezTo>
                <a:cubicBezTo>
                  <a:pt x="4029651" y="1617927"/>
                  <a:pt x="4025306" y="1658758"/>
                  <a:pt x="4047892" y="1583474"/>
                </a:cubicBezTo>
                <a:cubicBezTo>
                  <a:pt x="4080317" y="1475391"/>
                  <a:pt x="4034769" y="1576268"/>
                  <a:pt x="4081346" y="1483113"/>
                </a:cubicBezTo>
                <a:cubicBezTo>
                  <a:pt x="4088780" y="1445942"/>
                  <a:pt x="4095705" y="1408666"/>
                  <a:pt x="4103648" y="1371600"/>
                </a:cubicBezTo>
                <a:cubicBezTo>
                  <a:pt x="4117136" y="1308657"/>
                  <a:pt x="4116925" y="1336808"/>
                  <a:pt x="4125951" y="1260088"/>
                </a:cubicBezTo>
                <a:cubicBezTo>
                  <a:pt x="4143718" y="1109061"/>
                  <a:pt x="4122530" y="1181144"/>
                  <a:pt x="4148253" y="1103971"/>
                </a:cubicBezTo>
                <a:cubicBezTo>
                  <a:pt x="4179161" y="887621"/>
                  <a:pt x="4179577" y="952551"/>
                  <a:pt x="4159404" y="680225"/>
                </a:cubicBezTo>
                <a:cubicBezTo>
                  <a:pt x="4158536" y="668503"/>
                  <a:pt x="4153961" y="657046"/>
                  <a:pt x="4148253" y="646771"/>
                </a:cubicBezTo>
                <a:cubicBezTo>
                  <a:pt x="4133988" y="621094"/>
                  <a:pt x="4108413" y="579215"/>
                  <a:pt x="4081346" y="557561"/>
                </a:cubicBezTo>
                <a:cubicBezTo>
                  <a:pt x="4070881" y="549189"/>
                  <a:pt x="4057978" y="544084"/>
                  <a:pt x="4047892" y="535259"/>
                </a:cubicBezTo>
                <a:cubicBezTo>
                  <a:pt x="4028111" y="517951"/>
                  <a:pt x="4013163" y="495273"/>
                  <a:pt x="3992136" y="479503"/>
                </a:cubicBezTo>
                <a:cubicBezTo>
                  <a:pt x="3977268" y="468352"/>
                  <a:pt x="3962757" y="456707"/>
                  <a:pt x="3947531" y="446049"/>
                </a:cubicBezTo>
                <a:cubicBezTo>
                  <a:pt x="3947463" y="446001"/>
                  <a:pt x="3863932" y="390316"/>
                  <a:pt x="3847170" y="379142"/>
                </a:cubicBezTo>
                <a:lnTo>
                  <a:pt x="3780263" y="334537"/>
                </a:lnTo>
                <a:cubicBezTo>
                  <a:pt x="3769112" y="327103"/>
                  <a:pt x="3759811" y="315486"/>
                  <a:pt x="3746809" y="312235"/>
                </a:cubicBezTo>
                <a:cubicBezTo>
                  <a:pt x="3679398" y="295381"/>
                  <a:pt x="3716742" y="305929"/>
                  <a:pt x="3635297" y="278781"/>
                </a:cubicBezTo>
                <a:lnTo>
                  <a:pt x="3601844" y="267630"/>
                </a:lnTo>
                <a:cubicBezTo>
                  <a:pt x="3590693" y="263913"/>
                  <a:pt x="3578903" y="261736"/>
                  <a:pt x="3568390" y="256479"/>
                </a:cubicBezTo>
                <a:cubicBezTo>
                  <a:pt x="3510077" y="227322"/>
                  <a:pt x="3539912" y="238208"/>
                  <a:pt x="3479180" y="223025"/>
                </a:cubicBezTo>
                <a:cubicBezTo>
                  <a:pt x="3438242" y="182085"/>
                  <a:pt x="3476624" y="212221"/>
                  <a:pt x="3401122" y="189571"/>
                </a:cubicBezTo>
                <a:cubicBezTo>
                  <a:pt x="3381949" y="183819"/>
                  <a:pt x="3364355" y="173599"/>
                  <a:pt x="3345365" y="167269"/>
                </a:cubicBezTo>
                <a:cubicBezTo>
                  <a:pt x="3330826" y="162423"/>
                  <a:pt x="3315440" y="160522"/>
                  <a:pt x="3300761" y="156118"/>
                </a:cubicBezTo>
                <a:cubicBezTo>
                  <a:pt x="3278243" y="149363"/>
                  <a:pt x="3256660" y="139517"/>
                  <a:pt x="3233853" y="133815"/>
                </a:cubicBezTo>
                <a:lnTo>
                  <a:pt x="3100039" y="100361"/>
                </a:lnTo>
                <a:cubicBezTo>
                  <a:pt x="3085171" y="96644"/>
                  <a:pt x="3069973" y="94056"/>
                  <a:pt x="3055434" y="89210"/>
                </a:cubicBezTo>
                <a:cubicBezTo>
                  <a:pt x="2975217" y="62472"/>
                  <a:pt x="3075398" y="94914"/>
                  <a:pt x="2977375" y="66908"/>
                </a:cubicBezTo>
                <a:cubicBezTo>
                  <a:pt x="2966073" y="63679"/>
                  <a:pt x="2955487" y="57860"/>
                  <a:pt x="2943922" y="55757"/>
                </a:cubicBezTo>
                <a:cubicBezTo>
                  <a:pt x="2914437" y="50396"/>
                  <a:pt x="2884379" y="48843"/>
                  <a:pt x="2854712" y="44605"/>
                </a:cubicBezTo>
                <a:cubicBezTo>
                  <a:pt x="2762672" y="31456"/>
                  <a:pt x="2804371" y="32377"/>
                  <a:pt x="2698595" y="22303"/>
                </a:cubicBezTo>
                <a:cubicBezTo>
                  <a:pt x="2555377" y="8663"/>
                  <a:pt x="2461232" y="6952"/>
                  <a:pt x="2308302" y="0"/>
                </a:cubicBezTo>
                <a:cubicBezTo>
                  <a:pt x="2177306" y="4852"/>
                  <a:pt x="2020931" y="5256"/>
                  <a:pt x="1884556" y="22303"/>
                </a:cubicBezTo>
                <a:cubicBezTo>
                  <a:pt x="1802363" y="32577"/>
                  <a:pt x="1856028" y="29434"/>
                  <a:pt x="1795346" y="44605"/>
                </a:cubicBezTo>
                <a:cubicBezTo>
                  <a:pt x="1760005" y="53440"/>
                  <a:pt x="1729318" y="55464"/>
                  <a:pt x="1694985" y="66908"/>
                </a:cubicBezTo>
                <a:cubicBezTo>
                  <a:pt x="1675995" y="73238"/>
                  <a:pt x="1658219" y="82880"/>
                  <a:pt x="1639229" y="89210"/>
                </a:cubicBezTo>
                <a:cubicBezTo>
                  <a:pt x="1548618" y="119413"/>
                  <a:pt x="1643579" y="76126"/>
                  <a:pt x="1538868" y="122664"/>
                </a:cubicBezTo>
                <a:cubicBezTo>
                  <a:pt x="1523678" y="129415"/>
                  <a:pt x="1509697" y="138792"/>
                  <a:pt x="1494263" y="144966"/>
                </a:cubicBezTo>
                <a:cubicBezTo>
                  <a:pt x="1462680" y="157599"/>
                  <a:pt x="1402937" y="172161"/>
                  <a:pt x="1371600" y="189571"/>
                </a:cubicBezTo>
                <a:cubicBezTo>
                  <a:pt x="1252703" y="255625"/>
                  <a:pt x="1414811" y="193754"/>
                  <a:pt x="1260087" y="245327"/>
                </a:cubicBezTo>
                <a:cubicBezTo>
                  <a:pt x="1248936" y="252761"/>
                  <a:pt x="1237540" y="259840"/>
                  <a:pt x="1226634" y="267630"/>
                </a:cubicBezTo>
                <a:cubicBezTo>
                  <a:pt x="1211511" y="278433"/>
                  <a:pt x="1198275" y="292057"/>
                  <a:pt x="1182029" y="301083"/>
                </a:cubicBezTo>
                <a:cubicBezTo>
                  <a:pt x="1164531" y="310804"/>
                  <a:pt x="1145085" y="316545"/>
                  <a:pt x="1126273" y="323386"/>
                </a:cubicBezTo>
                <a:cubicBezTo>
                  <a:pt x="1079799" y="340286"/>
                  <a:pt x="981718" y="367715"/>
                  <a:pt x="947853" y="390293"/>
                </a:cubicBezTo>
                <a:cubicBezTo>
                  <a:pt x="907130" y="417443"/>
                  <a:pt x="875800" y="440329"/>
                  <a:pt x="825190" y="457200"/>
                </a:cubicBezTo>
                <a:cubicBezTo>
                  <a:pt x="814039" y="460917"/>
                  <a:pt x="803140" y="465501"/>
                  <a:pt x="791736" y="468352"/>
                </a:cubicBezTo>
                <a:cubicBezTo>
                  <a:pt x="710592" y="488638"/>
                  <a:pt x="758513" y="470779"/>
                  <a:pt x="669073" y="490654"/>
                </a:cubicBezTo>
                <a:cubicBezTo>
                  <a:pt x="657598" y="493204"/>
                  <a:pt x="647023" y="498954"/>
                  <a:pt x="635619" y="501805"/>
                </a:cubicBezTo>
                <a:cubicBezTo>
                  <a:pt x="617231" y="506402"/>
                  <a:pt x="598251" y="508360"/>
                  <a:pt x="579863" y="512957"/>
                </a:cubicBezTo>
                <a:cubicBezTo>
                  <a:pt x="568459" y="515808"/>
                  <a:pt x="557711" y="520879"/>
                  <a:pt x="546409" y="524108"/>
                </a:cubicBezTo>
                <a:cubicBezTo>
                  <a:pt x="531673" y="528318"/>
                  <a:pt x="516672" y="531542"/>
                  <a:pt x="501804" y="535259"/>
                </a:cubicBezTo>
                <a:cubicBezTo>
                  <a:pt x="490653" y="542693"/>
                  <a:pt x="478816" y="549189"/>
                  <a:pt x="468351" y="557561"/>
                </a:cubicBezTo>
                <a:cubicBezTo>
                  <a:pt x="460141" y="564129"/>
                  <a:pt x="454459" y="573556"/>
                  <a:pt x="446048" y="579864"/>
                </a:cubicBezTo>
                <a:cubicBezTo>
                  <a:pt x="424605" y="595947"/>
                  <a:pt x="398094" y="605516"/>
                  <a:pt x="379141" y="624469"/>
                </a:cubicBezTo>
                <a:lnTo>
                  <a:pt x="312234" y="69137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450989"/>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Now </a:t>
            </a:r>
            <a:r>
              <a:rPr lang="mr-IN" dirty="0" smtClean="0"/>
              <a:t>–</a:t>
            </a:r>
            <a:r>
              <a:rPr lang="en-US" dirty="0" smtClean="0"/>
              <a:t> lets bring in some spill data from Edmonton Open Data JSON feed</a:t>
            </a:r>
            <a:endParaRPr lang="en-US" dirty="0"/>
          </a:p>
        </p:txBody>
      </p:sp>
      <p:sp>
        <p:nvSpPr>
          <p:cNvPr id="5" name="Text Placeholder 1"/>
          <p:cNvSpPr>
            <a:spLocks noGrp="1"/>
          </p:cNvSpPr>
          <p:nvPr>
            <p:ph type="body" idx="1"/>
          </p:nvPr>
        </p:nvSpPr>
        <p:spPr>
          <a:xfrm>
            <a:off x="2129718" y="4535424"/>
            <a:ext cx="7804548" cy="1261872"/>
          </a:xfrm>
        </p:spPr>
        <p:txBody>
          <a:bodyPr/>
          <a:lstStyle/>
          <a:p>
            <a:pPr marL="0" indent="0">
              <a:buNone/>
            </a:pPr>
            <a:r>
              <a:rPr lang="en-US" dirty="0" smtClean="0"/>
              <a:t>Goal here is to add Spills in in one shot directly from the JSON service, adding to known licensees and fields etc. where they exist.</a:t>
            </a:r>
            <a:endParaRPr lang="en-US" dirty="0"/>
          </a:p>
        </p:txBody>
      </p:sp>
    </p:spTree>
    <p:extLst>
      <p:ext uri="{BB962C8B-B14F-4D97-AF65-F5344CB8AC3E}">
        <p14:creationId xmlns:p14="http://schemas.microsoft.com/office/powerpoint/2010/main" val="859667168"/>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6285" y="196424"/>
            <a:ext cx="5254171" cy="6335005"/>
          </a:xfrm>
        </p:spPr>
        <p:txBody>
          <a:bodyPr/>
          <a:lstStyle/>
          <a:p>
            <a:r>
              <a:rPr lang="en-US" dirty="0" smtClean="0"/>
              <a:t>Neo4j can directly connect to JSON services, and transform JSON into the </a:t>
            </a:r>
            <a:r>
              <a:rPr lang="en-US" smtClean="0"/>
              <a:t>graph..</a:t>
            </a:r>
            <a:r>
              <a:rPr lang="en-US" dirty="0"/>
              <a:t/>
            </a:r>
            <a:br>
              <a:rPr lang="en-US" dirty="0"/>
            </a:br>
            <a:r>
              <a:rPr lang="en-US" dirty="0" smtClean="0"/>
              <a:t>For fun, we’ll do this live..</a:t>
            </a:r>
            <a:endParaRPr lang="en-US" dirty="0"/>
          </a:p>
        </p:txBody>
      </p:sp>
      <p:sp>
        <p:nvSpPr>
          <p:cNvPr id="5" name="Rectangle 4"/>
          <p:cNvSpPr/>
          <p:nvPr/>
        </p:nvSpPr>
        <p:spPr>
          <a:xfrm>
            <a:off x="290285" y="0"/>
            <a:ext cx="6096000" cy="7032694"/>
          </a:xfrm>
          <a:prstGeom prst="rect">
            <a:avLst/>
          </a:prstGeom>
        </p:spPr>
        <p:txBody>
          <a:bodyPr>
            <a:spAutoFit/>
          </a:bodyPr>
          <a:lstStyle/>
          <a:p>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area_affected</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"Conversion from ENV system"</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cause_category</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"Conversion"</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cause_type</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"Conversion"</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environment_affected</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"Air/Land"</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failure_type</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"Operator Error"</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fatality_count</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"0"</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field_centre</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"Medicine Hat"</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incident_complete_date</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"1998-11-20T00:00:00.000"</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incident_date</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"1998-11-19T00:00:00.000"</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incident_lsd</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"2"</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incident_meridian</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"4"</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incident_notification_date</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"1998-11-19T00:00:00.000"</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incident_number</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"19982857"</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incident_range</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"12"</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incident_section</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"8"</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incident_township</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"24"</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incident_type</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"Release"</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injury_count</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"0"</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licensee_id</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"0NL2"</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licensee_name</a:t>
            </a:r>
            <a:r>
              <a:rPr lang="en-US" sz="1100" dirty="0">
                <a:solidFill>
                  <a:srgbClr val="CE9178"/>
                </a:solidFill>
                <a:latin typeface="Menlo" charset="0"/>
              </a:rPr>
              <a:t>"</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"Crestar Energy Inc."</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"location"</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"02-08-024-12W4"</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"location_1"</a:t>
            </a:r>
            <a:r>
              <a:rPr lang="en-US" sz="1100" dirty="0">
                <a:solidFill>
                  <a:srgbClr val="C586C0"/>
                </a:solidFill>
                <a:latin typeface="Menlo" charset="0"/>
              </a:rPr>
              <a:t>:</a:t>
            </a:r>
            <a:r>
              <a:rPr lang="en-US" sz="1100" dirty="0">
                <a:solidFill>
                  <a:srgbClr val="D4D4D4"/>
                </a:solidFill>
                <a:latin typeface="Menlo" charset="0"/>
              </a:rPr>
              <a:t> {</a:t>
            </a:r>
          </a:p>
          <a:p>
            <a:r>
              <a:rPr lang="en-US" sz="1100" dirty="0">
                <a:solidFill>
                  <a:srgbClr val="D4D4D4"/>
                </a:solidFill>
                <a:latin typeface="Menlo" charset="0"/>
              </a:rPr>
              <a:t>      </a:t>
            </a:r>
            <a:r>
              <a:rPr lang="en-US" sz="1100" dirty="0">
                <a:solidFill>
                  <a:srgbClr val="CE9178"/>
                </a:solidFill>
                <a:latin typeface="Menlo" charset="0"/>
              </a:rPr>
              <a:t>"type"</a:t>
            </a:r>
            <a:r>
              <a:rPr lang="en-US" sz="1100" dirty="0">
                <a:solidFill>
                  <a:srgbClr val="C586C0"/>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"Point"</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CE9178"/>
                </a:solidFill>
                <a:latin typeface="Menlo" charset="0"/>
              </a:rPr>
              <a:t>"coordinates"</a:t>
            </a:r>
            <a:r>
              <a:rPr lang="en-US" sz="1100" dirty="0">
                <a:solidFill>
                  <a:srgbClr val="C586C0"/>
                </a:solidFill>
                <a:latin typeface="Menlo" charset="0"/>
              </a:rPr>
              <a:t>:</a:t>
            </a:r>
            <a:r>
              <a:rPr lang="en-US" sz="1100" dirty="0">
                <a:solidFill>
                  <a:srgbClr val="D4D4D4"/>
                </a:solidFill>
                <a:latin typeface="Menlo" charset="0"/>
              </a:rPr>
              <a:t> [</a:t>
            </a:r>
          </a:p>
          <a:p>
            <a:r>
              <a:rPr lang="en-US" sz="1100" dirty="0">
                <a:solidFill>
                  <a:srgbClr val="D4D4D4"/>
                </a:solidFill>
                <a:latin typeface="Menlo" charset="0"/>
              </a:rPr>
              <a:t>        -</a:t>
            </a:r>
            <a:r>
              <a:rPr lang="en-US" sz="1100" dirty="0">
                <a:solidFill>
                  <a:srgbClr val="B5CEA8"/>
                </a:solidFill>
                <a:latin typeface="Menlo" charset="0"/>
              </a:rPr>
              <a:t>111.6417</a:t>
            </a:r>
            <a:r>
              <a:rPr lang="en-US" sz="1100" dirty="0">
                <a:solidFill>
                  <a:srgbClr val="C586C0"/>
                </a:solidFill>
                <a:latin typeface="Menlo" charset="0"/>
              </a:rPr>
              <a:t>,</a:t>
            </a:r>
            <a:endParaRPr lang="en-US" sz="1100" dirty="0">
              <a:solidFill>
                <a:srgbClr val="D4D4D4"/>
              </a:solidFill>
              <a:latin typeface="Menlo" charset="0"/>
            </a:endParaRPr>
          </a:p>
          <a:p>
            <a:r>
              <a:rPr lang="en-US" sz="1100" dirty="0">
                <a:solidFill>
                  <a:srgbClr val="D4D4D4"/>
                </a:solidFill>
                <a:latin typeface="Menlo" charset="0"/>
              </a:rPr>
              <a:t>        </a:t>
            </a:r>
            <a:r>
              <a:rPr lang="en-US" sz="1100" dirty="0">
                <a:solidFill>
                  <a:srgbClr val="B5CEA8"/>
                </a:solidFill>
                <a:latin typeface="Menlo" charset="0"/>
              </a:rPr>
              <a:t>51.0249</a:t>
            </a:r>
            <a:endParaRPr lang="en-US" sz="1100" dirty="0">
              <a:solidFill>
                <a:srgbClr val="D4D4D4"/>
              </a:solidFill>
              <a:latin typeface="Menlo" charset="0"/>
            </a:endParaRPr>
          </a:p>
          <a:p>
            <a:r>
              <a:rPr lang="en-US" sz="1100" dirty="0">
                <a:solidFill>
                  <a:srgbClr val="D4D4D4"/>
                </a:solidFill>
                <a:latin typeface="Menlo" charset="0"/>
              </a:rPr>
              <a:t>      ]</a:t>
            </a:r>
          </a:p>
          <a:p>
            <a:r>
              <a:rPr lang="en-US" sz="1100" dirty="0">
                <a:solidFill>
                  <a:srgbClr val="D4D4D4"/>
                </a:solidFill>
                <a:latin typeface="Menlo" charset="0"/>
              </a:rPr>
              <a:t>    </a:t>
            </a:r>
            <a:r>
              <a:rPr lang="en-US" sz="1100" dirty="0">
                <a:solidFill>
                  <a:srgbClr val="C586C0"/>
                </a:solidFill>
                <a:latin typeface="Menlo" charset="0"/>
              </a:rPr>
              <a:t>}</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public_affected</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"Conversion from ENV system"</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release_cleanup_date</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"1998-11-20T00:00:00.000"</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release_offsite</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"No"</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sensitive_area</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"No"</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"source"</a:t>
            </a:r>
            <a:r>
              <a:rPr lang="en-US" sz="1100" dirty="0">
                <a:solidFill>
                  <a:srgbClr val="D4D4D4"/>
                </a:solidFill>
                <a:latin typeface="Menlo" charset="0"/>
              </a:rPr>
              <a:t>: </a:t>
            </a:r>
            <a:r>
              <a:rPr lang="en-US" sz="1100" dirty="0">
                <a:solidFill>
                  <a:srgbClr val="CE9178"/>
                </a:solidFill>
                <a:latin typeface="Menlo" charset="0"/>
              </a:rPr>
              <a:t>"Crude Oil Group Battery"</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strike_area</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"CESS"</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substance_released</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"Condensate"</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volume_recovered</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"1"</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volume_released</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"1"</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volume_units</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"m3"</a:t>
            </a:r>
            <a:r>
              <a:rPr lang="en-US" sz="1100" dirty="0">
                <a:solidFill>
                  <a:srgbClr val="D4D4D4"/>
                </a:solidFill>
                <a:latin typeface="Menlo" charset="0"/>
              </a:rPr>
              <a:t>,</a:t>
            </a:r>
          </a:p>
          <a:p>
            <a:r>
              <a:rPr lang="en-US" sz="1100" dirty="0">
                <a:solidFill>
                  <a:srgbClr val="D4D4D4"/>
                </a:solidFill>
                <a:latin typeface="Menlo" charset="0"/>
              </a:rPr>
              <a:t>    </a:t>
            </a:r>
            <a:r>
              <a:rPr lang="en-US" sz="1100" dirty="0">
                <a:solidFill>
                  <a:srgbClr val="CE9178"/>
                </a:solidFill>
                <a:latin typeface="Menlo" charset="0"/>
              </a:rPr>
              <a:t>"</a:t>
            </a:r>
            <a:r>
              <a:rPr lang="en-US" sz="1100" dirty="0" err="1">
                <a:solidFill>
                  <a:srgbClr val="CE9178"/>
                </a:solidFill>
                <a:latin typeface="Menlo" charset="0"/>
              </a:rPr>
              <a:t>wildlife_livestock_affected</a:t>
            </a:r>
            <a:r>
              <a:rPr lang="en-US" sz="1100" dirty="0">
                <a:solidFill>
                  <a:srgbClr val="CE9178"/>
                </a:solidFill>
                <a:latin typeface="Menlo" charset="0"/>
              </a:rPr>
              <a:t>"</a:t>
            </a:r>
            <a:r>
              <a:rPr lang="en-US" sz="1100" dirty="0">
                <a:solidFill>
                  <a:srgbClr val="D4D4D4"/>
                </a:solidFill>
                <a:latin typeface="Menlo" charset="0"/>
              </a:rPr>
              <a:t>: </a:t>
            </a:r>
            <a:r>
              <a:rPr lang="en-US" sz="1100" dirty="0">
                <a:solidFill>
                  <a:srgbClr val="CE9178"/>
                </a:solidFill>
                <a:latin typeface="Menlo" charset="0"/>
              </a:rPr>
              <a:t>"Conversion from ENV system"</a:t>
            </a:r>
            <a:endParaRPr lang="en-US" sz="1100" dirty="0">
              <a:solidFill>
                <a:srgbClr val="D4D4D4"/>
              </a:solidFill>
              <a:latin typeface="Menlo" charset="0"/>
            </a:endParaRPr>
          </a:p>
          <a:p>
            <a:r>
              <a:rPr lang="en-US" sz="1100" dirty="0">
                <a:solidFill>
                  <a:srgbClr val="D4D4D4"/>
                </a:solidFill>
                <a:latin typeface="Menlo" charset="0"/>
              </a:rPr>
              <a:t>  },</a:t>
            </a:r>
            <a:endParaRPr lang="en-US" sz="1100" b="0" dirty="0">
              <a:solidFill>
                <a:srgbClr val="D4D4D4"/>
              </a:solidFill>
              <a:effectLst/>
              <a:latin typeface="Menlo" charset="0"/>
            </a:endParaRPr>
          </a:p>
        </p:txBody>
      </p:sp>
    </p:spTree>
    <p:extLst>
      <p:ext uri="{BB962C8B-B14F-4D97-AF65-F5344CB8AC3E}">
        <p14:creationId xmlns:p14="http://schemas.microsoft.com/office/powerpoint/2010/main" val="86958650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Refactoring</a:t>
            </a:r>
            <a:endParaRPr lang="en-US" dirty="0"/>
          </a:p>
        </p:txBody>
      </p:sp>
      <p:sp>
        <p:nvSpPr>
          <p:cNvPr id="3" name="Text Placeholder 2"/>
          <p:cNvSpPr>
            <a:spLocks noGrp="1"/>
          </p:cNvSpPr>
          <p:nvPr>
            <p:ph type="body" idx="1"/>
          </p:nvPr>
        </p:nvSpPr>
        <p:spPr/>
        <p:txBody>
          <a:bodyPr/>
          <a:lstStyle/>
          <a:p>
            <a:r>
              <a:rPr lang="en-US" dirty="0" smtClean="0"/>
              <a:t>It is possible to change and adapt the graph</a:t>
            </a:r>
          </a:p>
          <a:p>
            <a:pPr lvl="1"/>
            <a:r>
              <a:rPr lang="en-US" dirty="0" smtClean="0"/>
              <a:t>Can improve performance</a:t>
            </a:r>
          </a:p>
          <a:p>
            <a:pPr lvl="1"/>
            <a:r>
              <a:rPr lang="en-US" smtClean="0"/>
              <a:t>Adapt and adjust model to bring new insight</a:t>
            </a:r>
            <a:endParaRPr lang="en-US"/>
          </a:p>
        </p:txBody>
      </p:sp>
    </p:spTree>
    <p:extLst>
      <p:ext uri="{BB962C8B-B14F-4D97-AF65-F5344CB8AC3E}">
        <p14:creationId xmlns:p14="http://schemas.microsoft.com/office/powerpoint/2010/main" val="152073018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4" y="0"/>
            <a:ext cx="9578743" cy="6858000"/>
          </a:xfrm>
          <a:prstGeom prst="rect">
            <a:avLst/>
          </a:prstGeom>
        </p:spPr>
      </p:pic>
      <p:sp>
        <p:nvSpPr>
          <p:cNvPr id="2" name="Title 1"/>
          <p:cNvSpPr>
            <a:spLocks noGrp="1"/>
          </p:cNvSpPr>
          <p:nvPr>
            <p:ph type="title"/>
          </p:nvPr>
        </p:nvSpPr>
        <p:spPr>
          <a:xfrm>
            <a:off x="207264" y="4603329"/>
            <a:ext cx="4538323" cy="1745515"/>
          </a:xfrm>
        </p:spPr>
        <p:txBody>
          <a:bodyPr/>
          <a:lstStyle/>
          <a:p>
            <a:r>
              <a:rPr lang="en-US" sz="4400" dirty="0" smtClean="0"/>
              <a:t>Add more value by refactoring data</a:t>
            </a:r>
            <a:endParaRPr lang="en-US" sz="4400" dirty="0"/>
          </a:p>
        </p:txBody>
      </p:sp>
      <p:sp>
        <p:nvSpPr>
          <p:cNvPr id="5" name="TextBox 4"/>
          <p:cNvSpPr txBox="1"/>
          <p:nvPr/>
        </p:nvSpPr>
        <p:spPr>
          <a:xfrm>
            <a:off x="9706979" y="1304694"/>
            <a:ext cx="2286000" cy="4247317"/>
          </a:xfrm>
          <a:prstGeom prst="rect">
            <a:avLst/>
          </a:prstGeom>
          <a:noFill/>
        </p:spPr>
        <p:txBody>
          <a:bodyPr wrap="square" rtlCol="0">
            <a:spAutoFit/>
          </a:bodyPr>
          <a:lstStyle/>
          <a:p>
            <a:r>
              <a:rPr lang="en-US" dirty="0" smtClean="0"/>
              <a:t>Best Approach is to turn what would normally be properties into Nodes wherever possible.</a:t>
            </a:r>
          </a:p>
          <a:p>
            <a:endParaRPr lang="en-US" dirty="0"/>
          </a:p>
          <a:p>
            <a:r>
              <a:rPr lang="en-US" dirty="0" smtClean="0"/>
              <a:t>In this case, we want to turn the </a:t>
            </a:r>
            <a:r>
              <a:rPr lang="en-US" dirty="0" err="1" smtClean="0"/>
              <a:t>FailureType</a:t>
            </a:r>
            <a:r>
              <a:rPr lang="en-US" dirty="0" smtClean="0"/>
              <a:t> into a property so that we can easily classify Spills, find out which Licensees had what failure types etc. </a:t>
            </a:r>
            <a:endParaRPr lang="en-US" dirty="0"/>
          </a:p>
        </p:txBody>
      </p:sp>
      <p:sp>
        <p:nvSpPr>
          <p:cNvPr id="4" name="Freeform 3"/>
          <p:cNvSpPr/>
          <p:nvPr/>
        </p:nvSpPr>
        <p:spPr>
          <a:xfrm>
            <a:off x="100361" y="223026"/>
            <a:ext cx="2542478" cy="2163336"/>
          </a:xfrm>
          <a:custGeom>
            <a:avLst/>
            <a:gdLst>
              <a:gd name="connsiteX0" fmla="*/ 379141 w 4173231"/>
              <a:gd name="connsiteY0" fmla="*/ 669074 h 2843561"/>
              <a:gd name="connsiteX1" fmla="*/ 323385 w 4173231"/>
              <a:gd name="connsiteY1" fmla="*/ 691376 h 2843561"/>
              <a:gd name="connsiteX2" fmla="*/ 267629 w 4173231"/>
              <a:gd name="connsiteY2" fmla="*/ 702527 h 2843561"/>
              <a:gd name="connsiteX3" fmla="*/ 234175 w 4173231"/>
              <a:gd name="connsiteY3" fmla="*/ 724830 h 2843561"/>
              <a:gd name="connsiteX4" fmla="*/ 189570 w 4173231"/>
              <a:gd name="connsiteY4" fmla="*/ 735981 h 2843561"/>
              <a:gd name="connsiteX5" fmla="*/ 156117 w 4173231"/>
              <a:gd name="connsiteY5" fmla="*/ 758283 h 2843561"/>
              <a:gd name="connsiteX6" fmla="*/ 122663 w 4173231"/>
              <a:gd name="connsiteY6" fmla="*/ 769435 h 2843561"/>
              <a:gd name="connsiteX7" fmla="*/ 66907 w 4173231"/>
              <a:gd name="connsiteY7" fmla="*/ 836342 h 2843561"/>
              <a:gd name="connsiteX8" fmla="*/ 44604 w 4173231"/>
              <a:gd name="connsiteY8" fmla="*/ 925552 h 2843561"/>
              <a:gd name="connsiteX9" fmla="*/ 33453 w 4173231"/>
              <a:gd name="connsiteY9" fmla="*/ 959005 h 2843561"/>
              <a:gd name="connsiteX10" fmla="*/ 0 w 4173231"/>
              <a:gd name="connsiteY10" fmla="*/ 1103971 h 2843561"/>
              <a:gd name="connsiteX11" fmla="*/ 11151 w 4173231"/>
              <a:gd name="connsiteY11" fmla="*/ 1572322 h 2843561"/>
              <a:gd name="connsiteX12" fmla="*/ 22302 w 4173231"/>
              <a:gd name="connsiteY12" fmla="*/ 1628079 h 2843561"/>
              <a:gd name="connsiteX13" fmla="*/ 55756 w 4173231"/>
              <a:gd name="connsiteY13" fmla="*/ 1672683 h 2843561"/>
              <a:gd name="connsiteX14" fmla="*/ 89209 w 4173231"/>
              <a:gd name="connsiteY14" fmla="*/ 1761893 h 2843561"/>
              <a:gd name="connsiteX15" fmla="*/ 144965 w 4173231"/>
              <a:gd name="connsiteY15" fmla="*/ 1851103 h 2843561"/>
              <a:gd name="connsiteX16" fmla="*/ 178419 w 4173231"/>
              <a:gd name="connsiteY16" fmla="*/ 1918010 h 2843561"/>
              <a:gd name="connsiteX17" fmla="*/ 189570 w 4173231"/>
              <a:gd name="connsiteY17" fmla="*/ 1951464 h 2843561"/>
              <a:gd name="connsiteX18" fmla="*/ 211873 w 4173231"/>
              <a:gd name="connsiteY18" fmla="*/ 1996069 h 2843561"/>
              <a:gd name="connsiteX19" fmla="*/ 245326 w 4173231"/>
              <a:gd name="connsiteY19" fmla="*/ 2074127 h 2843561"/>
              <a:gd name="connsiteX20" fmla="*/ 289931 w 4173231"/>
              <a:gd name="connsiteY20" fmla="*/ 2141035 h 2843561"/>
              <a:gd name="connsiteX21" fmla="*/ 312234 w 4173231"/>
              <a:gd name="connsiteY21" fmla="*/ 2163337 h 2843561"/>
              <a:gd name="connsiteX22" fmla="*/ 356839 w 4173231"/>
              <a:gd name="connsiteY22" fmla="*/ 2230244 h 2843561"/>
              <a:gd name="connsiteX23" fmla="*/ 423746 w 4173231"/>
              <a:gd name="connsiteY23" fmla="*/ 2297152 h 2843561"/>
              <a:gd name="connsiteX24" fmla="*/ 479502 w 4173231"/>
              <a:gd name="connsiteY24" fmla="*/ 2352908 h 2843561"/>
              <a:gd name="connsiteX25" fmla="*/ 557561 w 4173231"/>
              <a:gd name="connsiteY25" fmla="*/ 2442118 h 2843561"/>
              <a:gd name="connsiteX26" fmla="*/ 613317 w 4173231"/>
              <a:gd name="connsiteY26" fmla="*/ 2497874 h 2843561"/>
              <a:gd name="connsiteX27" fmla="*/ 646770 w 4173231"/>
              <a:gd name="connsiteY27" fmla="*/ 2531327 h 2843561"/>
              <a:gd name="connsiteX28" fmla="*/ 724829 w 4173231"/>
              <a:gd name="connsiteY28" fmla="*/ 2575932 h 2843561"/>
              <a:gd name="connsiteX29" fmla="*/ 802887 w 4173231"/>
              <a:gd name="connsiteY29" fmla="*/ 2620537 h 2843561"/>
              <a:gd name="connsiteX30" fmla="*/ 825190 w 4173231"/>
              <a:gd name="connsiteY30" fmla="*/ 2642840 h 2843561"/>
              <a:gd name="connsiteX31" fmla="*/ 914400 w 4173231"/>
              <a:gd name="connsiteY31" fmla="*/ 2687444 h 2843561"/>
              <a:gd name="connsiteX32" fmla="*/ 959004 w 4173231"/>
              <a:gd name="connsiteY32" fmla="*/ 2698596 h 2843561"/>
              <a:gd name="connsiteX33" fmla="*/ 1003609 w 4173231"/>
              <a:gd name="connsiteY33" fmla="*/ 2720898 h 2843561"/>
              <a:gd name="connsiteX34" fmla="*/ 1037063 w 4173231"/>
              <a:gd name="connsiteY34" fmla="*/ 2732049 h 2843561"/>
              <a:gd name="connsiteX35" fmla="*/ 1092819 w 4173231"/>
              <a:gd name="connsiteY35" fmla="*/ 2754352 h 2843561"/>
              <a:gd name="connsiteX36" fmla="*/ 1182029 w 4173231"/>
              <a:gd name="connsiteY36" fmla="*/ 2776654 h 2843561"/>
              <a:gd name="connsiteX37" fmla="*/ 1226634 w 4173231"/>
              <a:gd name="connsiteY37" fmla="*/ 2787805 h 2843561"/>
              <a:gd name="connsiteX38" fmla="*/ 1326995 w 4173231"/>
              <a:gd name="connsiteY38" fmla="*/ 2798957 h 2843561"/>
              <a:gd name="connsiteX39" fmla="*/ 1438507 w 4173231"/>
              <a:gd name="connsiteY39" fmla="*/ 2821259 h 2843561"/>
              <a:gd name="connsiteX40" fmla="*/ 1639229 w 4173231"/>
              <a:gd name="connsiteY40" fmla="*/ 2843561 h 2843561"/>
              <a:gd name="connsiteX41" fmla="*/ 2118731 w 4173231"/>
              <a:gd name="connsiteY41" fmla="*/ 2832410 h 2843561"/>
              <a:gd name="connsiteX42" fmla="*/ 2297151 w 4173231"/>
              <a:gd name="connsiteY42" fmla="*/ 2821259 h 2843561"/>
              <a:gd name="connsiteX43" fmla="*/ 2687444 w 4173231"/>
              <a:gd name="connsiteY43" fmla="*/ 2832410 h 2843561"/>
              <a:gd name="connsiteX44" fmla="*/ 2865863 w 4173231"/>
              <a:gd name="connsiteY44" fmla="*/ 2810108 h 2843561"/>
              <a:gd name="connsiteX45" fmla="*/ 2943922 w 4173231"/>
              <a:gd name="connsiteY45" fmla="*/ 2787805 h 2843561"/>
              <a:gd name="connsiteX46" fmla="*/ 3044283 w 4173231"/>
              <a:gd name="connsiteY46" fmla="*/ 2776654 h 2843561"/>
              <a:gd name="connsiteX47" fmla="*/ 3144644 w 4173231"/>
              <a:gd name="connsiteY47" fmla="*/ 2754352 h 2843561"/>
              <a:gd name="connsiteX48" fmla="*/ 3211551 w 4173231"/>
              <a:gd name="connsiteY48" fmla="*/ 2732049 h 2843561"/>
              <a:gd name="connsiteX49" fmla="*/ 3267307 w 4173231"/>
              <a:gd name="connsiteY49" fmla="*/ 2687444 h 2843561"/>
              <a:gd name="connsiteX50" fmla="*/ 3311912 w 4173231"/>
              <a:gd name="connsiteY50" fmla="*/ 2653991 h 2843561"/>
              <a:gd name="connsiteX51" fmla="*/ 3367668 w 4173231"/>
              <a:gd name="connsiteY51" fmla="*/ 2598235 h 2843561"/>
              <a:gd name="connsiteX52" fmla="*/ 3434575 w 4173231"/>
              <a:gd name="connsiteY52" fmla="*/ 2553630 h 2843561"/>
              <a:gd name="connsiteX53" fmla="*/ 3456878 w 4173231"/>
              <a:gd name="connsiteY53" fmla="*/ 2531327 h 2843561"/>
              <a:gd name="connsiteX54" fmla="*/ 3490331 w 4173231"/>
              <a:gd name="connsiteY54" fmla="*/ 2509025 h 2843561"/>
              <a:gd name="connsiteX55" fmla="*/ 3557239 w 4173231"/>
              <a:gd name="connsiteY55" fmla="*/ 2442118 h 2843561"/>
              <a:gd name="connsiteX56" fmla="*/ 3612995 w 4173231"/>
              <a:gd name="connsiteY56" fmla="*/ 2397513 h 2843561"/>
              <a:gd name="connsiteX57" fmla="*/ 3635297 w 4173231"/>
              <a:gd name="connsiteY57" fmla="*/ 2352908 h 2843561"/>
              <a:gd name="connsiteX58" fmla="*/ 3657600 w 4173231"/>
              <a:gd name="connsiteY58" fmla="*/ 2330605 h 2843561"/>
              <a:gd name="connsiteX59" fmla="*/ 3724507 w 4173231"/>
              <a:gd name="connsiteY59" fmla="*/ 2252547 h 2843561"/>
              <a:gd name="connsiteX60" fmla="*/ 3769112 w 4173231"/>
              <a:gd name="connsiteY60" fmla="*/ 2152186 h 2843561"/>
              <a:gd name="connsiteX61" fmla="*/ 3813717 w 4173231"/>
              <a:gd name="connsiteY61" fmla="*/ 2062976 h 2843561"/>
              <a:gd name="connsiteX62" fmla="*/ 3836019 w 4173231"/>
              <a:gd name="connsiteY62" fmla="*/ 2018371 h 2843561"/>
              <a:gd name="connsiteX63" fmla="*/ 3869473 w 4173231"/>
              <a:gd name="connsiteY63" fmla="*/ 1984918 h 2843561"/>
              <a:gd name="connsiteX64" fmla="*/ 3891775 w 4173231"/>
              <a:gd name="connsiteY64" fmla="*/ 1929161 h 2843561"/>
              <a:gd name="connsiteX65" fmla="*/ 3914078 w 4173231"/>
              <a:gd name="connsiteY65" fmla="*/ 1906859 h 2843561"/>
              <a:gd name="connsiteX66" fmla="*/ 3958683 w 4173231"/>
              <a:gd name="connsiteY66" fmla="*/ 1795347 h 2843561"/>
              <a:gd name="connsiteX67" fmla="*/ 3980985 w 4173231"/>
              <a:gd name="connsiteY67" fmla="*/ 1750742 h 2843561"/>
              <a:gd name="connsiteX68" fmla="*/ 4003287 w 4173231"/>
              <a:gd name="connsiteY68" fmla="*/ 1683835 h 2843561"/>
              <a:gd name="connsiteX69" fmla="*/ 4047892 w 4173231"/>
              <a:gd name="connsiteY69" fmla="*/ 1583474 h 2843561"/>
              <a:gd name="connsiteX70" fmla="*/ 4081346 w 4173231"/>
              <a:gd name="connsiteY70" fmla="*/ 1483113 h 2843561"/>
              <a:gd name="connsiteX71" fmla="*/ 4103648 w 4173231"/>
              <a:gd name="connsiteY71" fmla="*/ 1371600 h 2843561"/>
              <a:gd name="connsiteX72" fmla="*/ 4125951 w 4173231"/>
              <a:gd name="connsiteY72" fmla="*/ 1260088 h 2843561"/>
              <a:gd name="connsiteX73" fmla="*/ 4148253 w 4173231"/>
              <a:gd name="connsiteY73" fmla="*/ 1103971 h 2843561"/>
              <a:gd name="connsiteX74" fmla="*/ 4159404 w 4173231"/>
              <a:gd name="connsiteY74" fmla="*/ 680225 h 2843561"/>
              <a:gd name="connsiteX75" fmla="*/ 4148253 w 4173231"/>
              <a:gd name="connsiteY75" fmla="*/ 646771 h 2843561"/>
              <a:gd name="connsiteX76" fmla="*/ 4081346 w 4173231"/>
              <a:gd name="connsiteY76" fmla="*/ 557561 h 2843561"/>
              <a:gd name="connsiteX77" fmla="*/ 4047892 w 4173231"/>
              <a:gd name="connsiteY77" fmla="*/ 535259 h 2843561"/>
              <a:gd name="connsiteX78" fmla="*/ 3992136 w 4173231"/>
              <a:gd name="connsiteY78" fmla="*/ 479503 h 2843561"/>
              <a:gd name="connsiteX79" fmla="*/ 3947531 w 4173231"/>
              <a:gd name="connsiteY79" fmla="*/ 446049 h 2843561"/>
              <a:gd name="connsiteX80" fmla="*/ 3847170 w 4173231"/>
              <a:gd name="connsiteY80" fmla="*/ 379142 h 2843561"/>
              <a:gd name="connsiteX81" fmla="*/ 3780263 w 4173231"/>
              <a:gd name="connsiteY81" fmla="*/ 334537 h 2843561"/>
              <a:gd name="connsiteX82" fmla="*/ 3746809 w 4173231"/>
              <a:gd name="connsiteY82" fmla="*/ 312235 h 2843561"/>
              <a:gd name="connsiteX83" fmla="*/ 3635297 w 4173231"/>
              <a:gd name="connsiteY83" fmla="*/ 278781 h 2843561"/>
              <a:gd name="connsiteX84" fmla="*/ 3601844 w 4173231"/>
              <a:gd name="connsiteY84" fmla="*/ 267630 h 2843561"/>
              <a:gd name="connsiteX85" fmla="*/ 3568390 w 4173231"/>
              <a:gd name="connsiteY85" fmla="*/ 256479 h 2843561"/>
              <a:gd name="connsiteX86" fmla="*/ 3479180 w 4173231"/>
              <a:gd name="connsiteY86" fmla="*/ 223025 h 2843561"/>
              <a:gd name="connsiteX87" fmla="*/ 3401122 w 4173231"/>
              <a:gd name="connsiteY87" fmla="*/ 189571 h 2843561"/>
              <a:gd name="connsiteX88" fmla="*/ 3345365 w 4173231"/>
              <a:gd name="connsiteY88" fmla="*/ 167269 h 2843561"/>
              <a:gd name="connsiteX89" fmla="*/ 3300761 w 4173231"/>
              <a:gd name="connsiteY89" fmla="*/ 156118 h 2843561"/>
              <a:gd name="connsiteX90" fmla="*/ 3233853 w 4173231"/>
              <a:gd name="connsiteY90" fmla="*/ 133815 h 2843561"/>
              <a:gd name="connsiteX91" fmla="*/ 3100039 w 4173231"/>
              <a:gd name="connsiteY91" fmla="*/ 100361 h 2843561"/>
              <a:gd name="connsiteX92" fmla="*/ 3055434 w 4173231"/>
              <a:gd name="connsiteY92" fmla="*/ 89210 h 2843561"/>
              <a:gd name="connsiteX93" fmla="*/ 2977375 w 4173231"/>
              <a:gd name="connsiteY93" fmla="*/ 66908 h 2843561"/>
              <a:gd name="connsiteX94" fmla="*/ 2943922 w 4173231"/>
              <a:gd name="connsiteY94" fmla="*/ 55757 h 2843561"/>
              <a:gd name="connsiteX95" fmla="*/ 2854712 w 4173231"/>
              <a:gd name="connsiteY95" fmla="*/ 44605 h 2843561"/>
              <a:gd name="connsiteX96" fmla="*/ 2698595 w 4173231"/>
              <a:gd name="connsiteY96" fmla="*/ 22303 h 2843561"/>
              <a:gd name="connsiteX97" fmla="*/ 2308302 w 4173231"/>
              <a:gd name="connsiteY97" fmla="*/ 0 h 2843561"/>
              <a:gd name="connsiteX98" fmla="*/ 1884556 w 4173231"/>
              <a:gd name="connsiteY98" fmla="*/ 22303 h 2843561"/>
              <a:gd name="connsiteX99" fmla="*/ 1795346 w 4173231"/>
              <a:gd name="connsiteY99" fmla="*/ 44605 h 2843561"/>
              <a:gd name="connsiteX100" fmla="*/ 1694985 w 4173231"/>
              <a:gd name="connsiteY100" fmla="*/ 66908 h 2843561"/>
              <a:gd name="connsiteX101" fmla="*/ 1639229 w 4173231"/>
              <a:gd name="connsiteY101" fmla="*/ 89210 h 2843561"/>
              <a:gd name="connsiteX102" fmla="*/ 1538868 w 4173231"/>
              <a:gd name="connsiteY102" fmla="*/ 122664 h 2843561"/>
              <a:gd name="connsiteX103" fmla="*/ 1494263 w 4173231"/>
              <a:gd name="connsiteY103" fmla="*/ 144966 h 2843561"/>
              <a:gd name="connsiteX104" fmla="*/ 1371600 w 4173231"/>
              <a:gd name="connsiteY104" fmla="*/ 189571 h 2843561"/>
              <a:gd name="connsiteX105" fmla="*/ 1260087 w 4173231"/>
              <a:gd name="connsiteY105" fmla="*/ 245327 h 2843561"/>
              <a:gd name="connsiteX106" fmla="*/ 1226634 w 4173231"/>
              <a:gd name="connsiteY106" fmla="*/ 267630 h 2843561"/>
              <a:gd name="connsiteX107" fmla="*/ 1182029 w 4173231"/>
              <a:gd name="connsiteY107" fmla="*/ 301083 h 2843561"/>
              <a:gd name="connsiteX108" fmla="*/ 1126273 w 4173231"/>
              <a:gd name="connsiteY108" fmla="*/ 323386 h 2843561"/>
              <a:gd name="connsiteX109" fmla="*/ 947853 w 4173231"/>
              <a:gd name="connsiteY109" fmla="*/ 390293 h 2843561"/>
              <a:gd name="connsiteX110" fmla="*/ 825190 w 4173231"/>
              <a:gd name="connsiteY110" fmla="*/ 457200 h 2843561"/>
              <a:gd name="connsiteX111" fmla="*/ 791736 w 4173231"/>
              <a:gd name="connsiteY111" fmla="*/ 468352 h 2843561"/>
              <a:gd name="connsiteX112" fmla="*/ 669073 w 4173231"/>
              <a:gd name="connsiteY112" fmla="*/ 490654 h 2843561"/>
              <a:gd name="connsiteX113" fmla="*/ 635619 w 4173231"/>
              <a:gd name="connsiteY113" fmla="*/ 501805 h 2843561"/>
              <a:gd name="connsiteX114" fmla="*/ 579863 w 4173231"/>
              <a:gd name="connsiteY114" fmla="*/ 512957 h 2843561"/>
              <a:gd name="connsiteX115" fmla="*/ 546409 w 4173231"/>
              <a:gd name="connsiteY115" fmla="*/ 524108 h 2843561"/>
              <a:gd name="connsiteX116" fmla="*/ 501804 w 4173231"/>
              <a:gd name="connsiteY116" fmla="*/ 535259 h 2843561"/>
              <a:gd name="connsiteX117" fmla="*/ 468351 w 4173231"/>
              <a:gd name="connsiteY117" fmla="*/ 557561 h 2843561"/>
              <a:gd name="connsiteX118" fmla="*/ 446048 w 4173231"/>
              <a:gd name="connsiteY118" fmla="*/ 579864 h 2843561"/>
              <a:gd name="connsiteX119" fmla="*/ 379141 w 4173231"/>
              <a:gd name="connsiteY119" fmla="*/ 624469 h 2843561"/>
              <a:gd name="connsiteX120" fmla="*/ 312234 w 4173231"/>
              <a:gd name="connsiteY120" fmla="*/ 691376 h 284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173231" h="2843561">
                <a:moveTo>
                  <a:pt x="379141" y="669074"/>
                </a:moveTo>
                <a:cubicBezTo>
                  <a:pt x="360556" y="676508"/>
                  <a:pt x="342558" y="685624"/>
                  <a:pt x="323385" y="691376"/>
                </a:cubicBezTo>
                <a:cubicBezTo>
                  <a:pt x="305231" y="696822"/>
                  <a:pt x="285376" y="695872"/>
                  <a:pt x="267629" y="702527"/>
                </a:cubicBezTo>
                <a:cubicBezTo>
                  <a:pt x="255080" y="707233"/>
                  <a:pt x="246494" y="719551"/>
                  <a:pt x="234175" y="724830"/>
                </a:cubicBezTo>
                <a:cubicBezTo>
                  <a:pt x="220088" y="730867"/>
                  <a:pt x="204438" y="732264"/>
                  <a:pt x="189570" y="735981"/>
                </a:cubicBezTo>
                <a:cubicBezTo>
                  <a:pt x="178419" y="743415"/>
                  <a:pt x="168104" y="752289"/>
                  <a:pt x="156117" y="758283"/>
                </a:cubicBezTo>
                <a:cubicBezTo>
                  <a:pt x="145603" y="763540"/>
                  <a:pt x="132443" y="762915"/>
                  <a:pt x="122663" y="769435"/>
                </a:cubicBezTo>
                <a:cubicBezTo>
                  <a:pt x="96902" y="786609"/>
                  <a:pt x="83365" y="811655"/>
                  <a:pt x="66907" y="836342"/>
                </a:cubicBezTo>
                <a:cubicBezTo>
                  <a:pt x="59473" y="866079"/>
                  <a:pt x="54297" y="896473"/>
                  <a:pt x="44604" y="925552"/>
                </a:cubicBezTo>
                <a:cubicBezTo>
                  <a:pt x="40887" y="936703"/>
                  <a:pt x="36546" y="947665"/>
                  <a:pt x="33453" y="959005"/>
                </a:cubicBezTo>
                <a:cubicBezTo>
                  <a:pt x="13279" y="1032976"/>
                  <a:pt x="13004" y="1038951"/>
                  <a:pt x="0" y="1103971"/>
                </a:cubicBezTo>
                <a:cubicBezTo>
                  <a:pt x="3717" y="1260088"/>
                  <a:pt x="4512" y="1416302"/>
                  <a:pt x="11151" y="1572322"/>
                </a:cubicBezTo>
                <a:cubicBezTo>
                  <a:pt x="11957" y="1591259"/>
                  <a:pt x="14604" y="1610759"/>
                  <a:pt x="22302" y="1628079"/>
                </a:cubicBezTo>
                <a:cubicBezTo>
                  <a:pt x="29850" y="1645062"/>
                  <a:pt x="46730" y="1656437"/>
                  <a:pt x="55756" y="1672683"/>
                </a:cubicBezTo>
                <a:cubicBezTo>
                  <a:pt x="84633" y="1724662"/>
                  <a:pt x="70430" y="1718077"/>
                  <a:pt x="89209" y="1761893"/>
                </a:cubicBezTo>
                <a:cubicBezTo>
                  <a:pt x="109618" y="1809513"/>
                  <a:pt x="112948" y="1808413"/>
                  <a:pt x="144965" y="1851103"/>
                </a:cubicBezTo>
                <a:cubicBezTo>
                  <a:pt x="172999" y="1935199"/>
                  <a:pt x="135182" y="1831534"/>
                  <a:pt x="178419" y="1918010"/>
                </a:cubicBezTo>
                <a:cubicBezTo>
                  <a:pt x="183676" y="1928524"/>
                  <a:pt x="184940" y="1940660"/>
                  <a:pt x="189570" y="1951464"/>
                </a:cubicBezTo>
                <a:cubicBezTo>
                  <a:pt x="196118" y="1966743"/>
                  <a:pt x="205325" y="1980790"/>
                  <a:pt x="211873" y="1996069"/>
                </a:cubicBezTo>
                <a:cubicBezTo>
                  <a:pt x="234946" y="2049905"/>
                  <a:pt x="208341" y="2012485"/>
                  <a:pt x="245326" y="2074127"/>
                </a:cubicBezTo>
                <a:cubicBezTo>
                  <a:pt x="259117" y="2097112"/>
                  <a:pt x="270977" y="2122082"/>
                  <a:pt x="289931" y="2141035"/>
                </a:cubicBezTo>
                <a:cubicBezTo>
                  <a:pt x="297365" y="2148469"/>
                  <a:pt x="305926" y="2154926"/>
                  <a:pt x="312234" y="2163337"/>
                </a:cubicBezTo>
                <a:cubicBezTo>
                  <a:pt x="328317" y="2184780"/>
                  <a:pt x="337886" y="2211290"/>
                  <a:pt x="356839" y="2230244"/>
                </a:cubicBezTo>
                <a:cubicBezTo>
                  <a:pt x="379141" y="2252547"/>
                  <a:pt x="406250" y="2270909"/>
                  <a:pt x="423746" y="2297152"/>
                </a:cubicBezTo>
                <a:cubicBezTo>
                  <a:pt x="453482" y="2341756"/>
                  <a:pt x="434897" y="2323171"/>
                  <a:pt x="479502" y="2352908"/>
                </a:cubicBezTo>
                <a:cubicBezTo>
                  <a:pt x="516384" y="2408231"/>
                  <a:pt x="492327" y="2376884"/>
                  <a:pt x="557561" y="2442118"/>
                </a:cubicBezTo>
                <a:lnTo>
                  <a:pt x="613317" y="2497874"/>
                </a:lnTo>
                <a:cubicBezTo>
                  <a:pt x="624468" y="2509025"/>
                  <a:pt x="633649" y="2522579"/>
                  <a:pt x="646770" y="2531327"/>
                </a:cubicBezTo>
                <a:cubicBezTo>
                  <a:pt x="694055" y="2562851"/>
                  <a:pt x="668237" y="2547636"/>
                  <a:pt x="724829" y="2575932"/>
                </a:cubicBezTo>
                <a:cubicBezTo>
                  <a:pt x="799942" y="2651045"/>
                  <a:pt x="713030" y="2575608"/>
                  <a:pt x="802887" y="2620537"/>
                </a:cubicBezTo>
                <a:cubicBezTo>
                  <a:pt x="812291" y="2625239"/>
                  <a:pt x="816175" y="2637431"/>
                  <a:pt x="825190" y="2642840"/>
                </a:cubicBezTo>
                <a:cubicBezTo>
                  <a:pt x="853699" y="2659945"/>
                  <a:pt x="882146" y="2679380"/>
                  <a:pt x="914400" y="2687444"/>
                </a:cubicBezTo>
                <a:cubicBezTo>
                  <a:pt x="929268" y="2691161"/>
                  <a:pt x="944654" y="2693215"/>
                  <a:pt x="959004" y="2698596"/>
                </a:cubicBezTo>
                <a:cubicBezTo>
                  <a:pt x="974569" y="2704433"/>
                  <a:pt x="988330" y="2714350"/>
                  <a:pt x="1003609" y="2720898"/>
                </a:cubicBezTo>
                <a:cubicBezTo>
                  <a:pt x="1014413" y="2725528"/>
                  <a:pt x="1026057" y="2727922"/>
                  <a:pt x="1037063" y="2732049"/>
                </a:cubicBezTo>
                <a:cubicBezTo>
                  <a:pt x="1055806" y="2739078"/>
                  <a:pt x="1073687" y="2748465"/>
                  <a:pt x="1092819" y="2754352"/>
                </a:cubicBezTo>
                <a:cubicBezTo>
                  <a:pt x="1122115" y="2763366"/>
                  <a:pt x="1152292" y="2769220"/>
                  <a:pt x="1182029" y="2776654"/>
                </a:cubicBezTo>
                <a:cubicBezTo>
                  <a:pt x="1196897" y="2780371"/>
                  <a:pt x="1211402" y="2786112"/>
                  <a:pt x="1226634" y="2787805"/>
                </a:cubicBezTo>
                <a:lnTo>
                  <a:pt x="1326995" y="2798957"/>
                </a:lnTo>
                <a:cubicBezTo>
                  <a:pt x="1387839" y="2819238"/>
                  <a:pt x="1343320" y="2806615"/>
                  <a:pt x="1438507" y="2821259"/>
                </a:cubicBezTo>
                <a:cubicBezTo>
                  <a:pt x="1569758" y="2841451"/>
                  <a:pt x="1442906" y="2827201"/>
                  <a:pt x="1639229" y="2843561"/>
                </a:cubicBezTo>
                <a:lnTo>
                  <a:pt x="2118731" y="2832410"/>
                </a:lnTo>
                <a:cubicBezTo>
                  <a:pt x="2178286" y="2830391"/>
                  <a:pt x="2237562" y="2821259"/>
                  <a:pt x="2297151" y="2821259"/>
                </a:cubicBezTo>
                <a:cubicBezTo>
                  <a:pt x="2427302" y="2821259"/>
                  <a:pt x="2557346" y="2828693"/>
                  <a:pt x="2687444" y="2832410"/>
                </a:cubicBezTo>
                <a:cubicBezTo>
                  <a:pt x="2763617" y="2825485"/>
                  <a:pt x="2800024" y="2826567"/>
                  <a:pt x="2865863" y="2810108"/>
                </a:cubicBezTo>
                <a:cubicBezTo>
                  <a:pt x="2912486" y="2798452"/>
                  <a:pt x="2889700" y="2796147"/>
                  <a:pt x="2943922" y="2787805"/>
                </a:cubicBezTo>
                <a:cubicBezTo>
                  <a:pt x="2977190" y="2782687"/>
                  <a:pt x="3010962" y="2781414"/>
                  <a:pt x="3044283" y="2776654"/>
                </a:cubicBezTo>
                <a:cubicBezTo>
                  <a:pt x="3064538" y="2773760"/>
                  <a:pt x="3122510" y="2760992"/>
                  <a:pt x="3144644" y="2754352"/>
                </a:cubicBezTo>
                <a:cubicBezTo>
                  <a:pt x="3167161" y="2747597"/>
                  <a:pt x="3211551" y="2732049"/>
                  <a:pt x="3211551" y="2732049"/>
                </a:cubicBezTo>
                <a:cubicBezTo>
                  <a:pt x="3294266" y="2676906"/>
                  <a:pt x="3203744" y="2740412"/>
                  <a:pt x="3267307" y="2687444"/>
                </a:cubicBezTo>
                <a:cubicBezTo>
                  <a:pt x="3281585" y="2675546"/>
                  <a:pt x="3298021" y="2666338"/>
                  <a:pt x="3311912" y="2653991"/>
                </a:cubicBezTo>
                <a:cubicBezTo>
                  <a:pt x="3331557" y="2636529"/>
                  <a:pt x="3345799" y="2612815"/>
                  <a:pt x="3367668" y="2598235"/>
                </a:cubicBezTo>
                <a:cubicBezTo>
                  <a:pt x="3389970" y="2583367"/>
                  <a:pt x="3415622" y="2572583"/>
                  <a:pt x="3434575" y="2553630"/>
                </a:cubicBezTo>
                <a:cubicBezTo>
                  <a:pt x="3442009" y="2546196"/>
                  <a:pt x="3448668" y="2537895"/>
                  <a:pt x="3456878" y="2531327"/>
                </a:cubicBezTo>
                <a:cubicBezTo>
                  <a:pt x="3467343" y="2522955"/>
                  <a:pt x="3480314" y="2517929"/>
                  <a:pt x="3490331" y="2509025"/>
                </a:cubicBezTo>
                <a:cubicBezTo>
                  <a:pt x="3513905" y="2488071"/>
                  <a:pt x="3530996" y="2459614"/>
                  <a:pt x="3557239" y="2442118"/>
                </a:cubicBezTo>
                <a:cubicBezTo>
                  <a:pt x="3599440" y="2413983"/>
                  <a:pt x="3581215" y="2429291"/>
                  <a:pt x="3612995" y="2397513"/>
                </a:cubicBezTo>
                <a:cubicBezTo>
                  <a:pt x="3620429" y="2382645"/>
                  <a:pt x="3626076" y="2366739"/>
                  <a:pt x="3635297" y="2352908"/>
                </a:cubicBezTo>
                <a:cubicBezTo>
                  <a:pt x="3641129" y="2344160"/>
                  <a:pt x="3650869" y="2338682"/>
                  <a:pt x="3657600" y="2330605"/>
                </a:cubicBezTo>
                <a:cubicBezTo>
                  <a:pt x="3729122" y="2244778"/>
                  <a:pt x="3653637" y="2323415"/>
                  <a:pt x="3724507" y="2252547"/>
                </a:cubicBezTo>
                <a:cubicBezTo>
                  <a:pt x="3803070" y="2095418"/>
                  <a:pt x="3683667" y="2337314"/>
                  <a:pt x="3769112" y="2152186"/>
                </a:cubicBezTo>
                <a:cubicBezTo>
                  <a:pt x="3783044" y="2121999"/>
                  <a:pt x="3798849" y="2092713"/>
                  <a:pt x="3813717" y="2062976"/>
                </a:cubicBezTo>
                <a:cubicBezTo>
                  <a:pt x="3821151" y="2048108"/>
                  <a:pt x="3824264" y="2030125"/>
                  <a:pt x="3836019" y="2018371"/>
                </a:cubicBezTo>
                <a:lnTo>
                  <a:pt x="3869473" y="1984918"/>
                </a:lnTo>
                <a:cubicBezTo>
                  <a:pt x="3876907" y="1966332"/>
                  <a:pt x="3881844" y="1946541"/>
                  <a:pt x="3891775" y="1929161"/>
                </a:cubicBezTo>
                <a:cubicBezTo>
                  <a:pt x="3896991" y="1920033"/>
                  <a:pt x="3909376" y="1916263"/>
                  <a:pt x="3914078" y="1906859"/>
                </a:cubicBezTo>
                <a:cubicBezTo>
                  <a:pt x="3931982" y="1871052"/>
                  <a:pt x="3940780" y="1831155"/>
                  <a:pt x="3958683" y="1795347"/>
                </a:cubicBezTo>
                <a:cubicBezTo>
                  <a:pt x="3966117" y="1780479"/>
                  <a:pt x="3974811" y="1766176"/>
                  <a:pt x="3980985" y="1750742"/>
                </a:cubicBezTo>
                <a:cubicBezTo>
                  <a:pt x="3989716" y="1728915"/>
                  <a:pt x="3994556" y="1705662"/>
                  <a:pt x="4003287" y="1683835"/>
                </a:cubicBezTo>
                <a:cubicBezTo>
                  <a:pt x="4029651" y="1617927"/>
                  <a:pt x="4025306" y="1658758"/>
                  <a:pt x="4047892" y="1583474"/>
                </a:cubicBezTo>
                <a:cubicBezTo>
                  <a:pt x="4080317" y="1475391"/>
                  <a:pt x="4034769" y="1576268"/>
                  <a:pt x="4081346" y="1483113"/>
                </a:cubicBezTo>
                <a:cubicBezTo>
                  <a:pt x="4088780" y="1445942"/>
                  <a:pt x="4095705" y="1408666"/>
                  <a:pt x="4103648" y="1371600"/>
                </a:cubicBezTo>
                <a:cubicBezTo>
                  <a:pt x="4117136" y="1308657"/>
                  <a:pt x="4116925" y="1336808"/>
                  <a:pt x="4125951" y="1260088"/>
                </a:cubicBezTo>
                <a:cubicBezTo>
                  <a:pt x="4143718" y="1109061"/>
                  <a:pt x="4122530" y="1181144"/>
                  <a:pt x="4148253" y="1103971"/>
                </a:cubicBezTo>
                <a:cubicBezTo>
                  <a:pt x="4179161" y="887621"/>
                  <a:pt x="4179577" y="952551"/>
                  <a:pt x="4159404" y="680225"/>
                </a:cubicBezTo>
                <a:cubicBezTo>
                  <a:pt x="4158536" y="668503"/>
                  <a:pt x="4153961" y="657046"/>
                  <a:pt x="4148253" y="646771"/>
                </a:cubicBezTo>
                <a:cubicBezTo>
                  <a:pt x="4133988" y="621094"/>
                  <a:pt x="4108413" y="579215"/>
                  <a:pt x="4081346" y="557561"/>
                </a:cubicBezTo>
                <a:cubicBezTo>
                  <a:pt x="4070881" y="549189"/>
                  <a:pt x="4057978" y="544084"/>
                  <a:pt x="4047892" y="535259"/>
                </a:cubicBezTo>
                <a:cubicBezTo>
                  <a:pt x="4028111" y="517951"/>
                  <a:pt x="4013163" y="495273"/>
                  <a:pt x="3992136" y="479503"/>
                </a:cubicBezTo>
                <a:cubicBezTo>
                  <a:pt x="3977268" y="468352"/>
                  <a:pt x="3962757" y="456707"/>
                  <a:pt x="3947531" y="446049"/>
                </a:cubicBezTo>
                <a:cubicBezTo>
                  <a:pt x="3947463" y="446001"/>
                  <a:pt x="3863932" y="390316"/>
                  <a:pt x="3847170" y="379142"/>
                </a:cubicBezTo>
                <a:lnTo>
                  <a:pt x="3780263" y="334537"/>
                </a:lnTo>
                <a:cubicBezTo>
                  <a:pt x="3769112" y="327103"/>
                  <a:pt x="3759811" y="315486"/>
                  <a:pt x="3746809" y="312235"/>
                </a:cubicBezTo>
                <a:cubicBezTo>
                  <a:pt x="3679398" y="295381"/>
                  <a:pt x="3716742" y="305929"/>
                  <a:pt x="3635297" y="278781"/>
                </a:cubicBezTo>
                <a:lnTo>
                  <a:pt x="3601844" y="267630"/>
                </a:lnTo>
                <a:cubicBezTo>
                  <a:pt x="3590693" y="263913"/>
                  <a:pt x="3578903" y="261736"/>
                  <a:pt x="3568390" y="256479"/>
                </a:cubicBezTo>
                <a:cubicBezTo>
                  <a:pt x="3510077" y="227322"/>
                  <a:pt x="3539912" y="238208"/>
                  <a:pt x="3479180" y="223025"/>
                </a:cubicBezTo>
                <a:cubicBezTo>
                  <a:pt x="3438242" y="182085"/>
                  <a:pt x="3476624" y="212221"/>
                  <a:pt x="3401122" y="189571"/>
                </a:cubicBezTo>
                <a:cubicBezTo>
                  <a:pt x="3381949" y="183819"/>
                  <a:pt x="3364355" y="173599"/>
                  <a:pt x="3345365" y="167269"/>
                </a:cubicBezTo>
                <a:cubicBezTo>
                  <a:pt x="3330826" y="162423"/>
                  <a:pt x="3315440" y="160522"/>
                  <a:pt x="3300761" y="156118"/>
                </a:cubicBezTo>
                <a:cubicBezTo>
                  <a:pt x="3278243" y="149363"/>
                  <a:pt x="3256660" y="139517"/>
                  <a:pt x="3233853" y="133815"/>
                </a:cubicBezTo>
                <a:lnTo>
                  <a:pt x="3100039" y="100361"/>
                </a:lnTo>
                <a:cubicBezTo>
                  <a:pt x="3085171" y="96644"/>
                  <a:pt x="3069973" y="94056"/>
                  <a:pt x="3055434" y="89210"/>
                </a:cubicBezTo>
                <a:cubicBezTo>
                  <a:pt x="2975217" y="62472"/>
                  <a:pt x="3075398" y="94914"/>
                  <a:pt x="2977375" y="66908"/>
                </a:cubicBezTo>
                <a:cubicBezTo>
                  <a:pt x="2966073" y="63679"/>
                  <a:pt x="2955487" y="57860"/>
                  <a:pt x="2943922" y="55757"/>
                </a:cubicBezTo>
                <a:cubicBezTo>
                  <a:pt x="2914437" y="50396"/>
                  <a:pt x="2884379" y="48843"/>
                  <a:pt x="2854712" y="44605"/>
                </a:cubicBezTo>
                <a:cubicBezTo>
                  <a:pt x="2762672" y="31456"/>
                  <a:pt x="2804371" y="32377"/>
                  <a:pt x="2698595" y="22303"/>
                </a:cubicBezTo>
                <a:cubicBezTo>
                  <a:pt x="2555377" y="8663"/>
                  <a:pt x="2461232" y="6952"/>
                  <a:pt x="2308302" y="0"/>
                </a:cubicBezTo>
                <a:cubicBezTo>
                  <a:pt x="2177306" y="4852"/>
                  <a:pt x="2020931" y="5256"/>
                  <a:pt x="1884556" y="22303"/>
                </a:cubicBezTo>
                <a:cubicBezTo>
                  <a:pt x="1802363" y="32577"/>
                  <a:pt x="1856028" y="29434"/>
                  <a:pt x="1795346" y="44605"/>
                </a:cubicBezTo>
                <a:cubicBezTo>
                  <a:pt x="1760005" y="53440"/>
                  <a:pt x="1729318" y="55464"/>
                  <a:pt x="1694985" y="66908"/>
                </a:cubicBezTo>
                <a:cubicBezTo>
                  <a:pt x="1675995" y="73238"/>
                  <a:pt x="1658219" y="82880"/>
                  <a:pt x="1639229" y="89210"/>
                </a:cubicBezTo>
                <a:cubicBezTo>
                  <a:pt x="1548618" y="119413"/>
                  <a:pt x="1643579" y="76126"/>
                  <a:pt x="1538868" y="122664"/>
                </a:cubicBezTo>
                <a:cubicBezTo>
                  <a:pt x="1523678" y="129415"/>
                  <a:pt x="1509697" y="138792"/>
                  <a:pt x="1494263" y="144966"/>
                </a:cubicBezTo>
                <a:cubicBezTo>
                  <a:pt x="1462680" y="157599"/>
                  <a:pt x="1402937" y="172161"/>
                  <a:pt x="1371600" y="189571"/>
                </a:cubicBezTo>
                <a:cubicBezTo>
                  <a:pt x="1252703" y="255625"/>
                  <a:pt x="1414811" y="193754"/>
                  <a:pt x="1260087" y="245327"/>
                </a:cubicBezTo>
                <a:cubicBezTo>
                  <a:pt x="1248936" y="252761"/>
                  <a:pt x="1237540" y="259840"/>
                  <a:pt x="1226634" y="267630"/>
                </a:cubicBezTo>
                <a:cubicBezTo>
                  <a:pt x="1211511" y="278433"/>
                  <a:pt x="1198275" y="292057"/>
                  <a:pt x="1182029" y="301083"/>
                </a:cubicBezTo>
                <a:cubicBezTo>
                  <a:pt x="1164531" y="310804"/>
                  <a:pt x="1145085" y="316545"/>
                  <a:pt x="1126273" y="323386"/>
                </a:cubicBezTo>
                <a:cubicBezTo>
                  <a:pt x="1079799" y="340286"/>
                  <a:pt x="981718" y="367715"/>
                  <a:pt x="947853" y="390293"/>
                </a:cubicBezTo>
                <a:cubicBezTo>
                  <a:pt x="907130" y="417443"/>
                  <a:pt x="875800" y="440329"/>
                  <a:pt x="825190" y="457200"/>
                </a:cubicBezTo>
                <a:cubicBezTo>
                  <a:pt x="814039" y="460917"/>
                  <a:pt x="803140" y="465501"/>
                  <a:pt x="791736" y="468352"/>
                </a:cubicBezTo>
                <a:cubicBezTo>
                  <a:pt x="710592" y="488638"/>
                  <a:pt x="758513" y="470779"/>
                  <a:pt x="669073" y="490654"/>
                </a:cubicBezTo>
                <a:cubicBezTo>
                  <a:pt x="657598" y="493204"/>
                  <a:pt x="647023" y="498954"/>
                  <a:pt x="635619" y="501805"/>
                </a:cubicBezTo>
                <a:cubicBezTo>
                  <a:pt x="617231" y="506402"/>
                  <a:pt x="598251" y="508360"/>
                  <a:pt x="579863" y="512957"/>
                </a:cubicBezTo>
                <a:cubicBezTo>
                  <a:pt x="568459" y="515808"/>
                  <a:pt x="557711" y="520879"/>
                  <a:pt x="546409" y="524108"/>
                </a:cubicBezTo>
                <a:cubicBezTo>
                  <a:pt x="531673" y="528318"/>
                  <a:pt x="516672" y="531542"/>
                  <a:pt x="501804" y="535259"/>
                </a:cubicBezTo>
                <a:cubicBezTo>
                  <a:pt x="490653" y="542693"/>
                  <a:pt x="478816" y="549189"/>
                  <a:pt x="468351" y="557561"/>
                </a:cubicBezTo>
                <a:cubicBezTo>
                  <a:pt x="460141" y="564129"/>
                  <a:pt x="454459" y="573556"/>
                  <a:pt x="446048" y="579864"/>
                </a:cubicBezTo>
                <a:cubicBezTo>
                  <a:pt x="424605" y="595947"/>
                  <a:pt x="398094" y="605516"/>
                  <a:pt x="379141" y="624469"/>
                </a:cubicBezTo>
                <a:lnTo>
                  <a:pt x="312234" y="69137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158966"/>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6316617" y="2024924"/>
            <a:ext cx="5544457" cy="4401205"/>
          </a:xfrm>
          <a:prstGeom prst="rect">
            <a:avLst/>
          </a:prstGeom>
          <a:noFill/>
        </p:spPr>
        <p:txBody>
          <a:bodyPr wrap="square" rtlCol="0">
            <a:spAutoFit/>
          </a:bodyPr>
          <a:lstStyle/>
          <a:p>
            <a:r>
              <a:rPr lang="en-US" sz="2800" dirty="0" smtClean="0">
                <a:solidFill>
                  <a:schemeClr val="bg1"/>
                </a:solidFill>
              </a:rPr>
              <a:t>This statement finds nodes with </a:t>
            </a:r>
            <a:r>
              <a:rPr lang="en-US" sz="2800" dirty="0" err="1" smtClean="0">
                <a:solidFill>
                  <a:schemeClr val="bg1"/>
                </a:solidFill>
              </a:rPr>
              <a:t>FailureType</a:t>
            </a:r>
            <a:r>
              <a:rPr lang="en-US" sz="2800" dirty="0" smtClean="0">
                <a:solidFill>
                  <a:schemeClr val="bg1"/>
                </a:solidFill>
              </a:rPr>
              <a:t> property set, generates a UUID, and creates a new node using the </a:t>
            </a:r>
            <a:r>
              <a:rPr lang="en-US" sz="2800" dirty="0" err="1" smtClean="0">
                <a:solidFill>
                  <a:schemeClr val="bg1"/>
                </a:solidFill>
              </a:rPr>
              <a:t>FailureType</a:t>
            </a:r>
            <a:r>
              <a:rPr lang="en-US" sz="2800" dirty="0" smtClean="0">
                <a:solidFill>
                  <a:schemeClr val="bg1"/>
                </a:solidFill>
              </a:rPr>
              <a:t> </a:t>
            </a:r>
            <a:r>
              <a:rPr lang="en-US" sz="2800" dirty="0">
                <a:solidFill>
                  <a:schemeClr val="bg1"/>
                </a:solidFill>
              </a:rPr>
              <a:t> </a:t>
            </a:r>
            <a:r>
              <a:rPr lang="en-US" sz="2800" dirty="0" smtClean="0">
                <a:solidFill>
                  <a:schemeClr val="bg1"/>
                </a:solidFill>
              </a:rPr>
              <a:t>property as the Name.</a:t>
            </a:r>
          </a:p>
          <a:p>
            <a:endParaRPr lang="en-US" sz="2800" dirty="0">
              <a:solidFill>
                <a:schemeClr val="bg1"/>
              </a:solidFill>
            </a:endParaRPr>
          </a:p>
          <a:p>
            <a:r>
              <a:rPr lang="en-US" sz="2800" dirty="0" smtClean="0">
                <a:solidFill>
                  <a:schemeClr val="bg1"/>
                </a:solidFill>
              </a:rPr>
              <a:t>It then generates the new relationship with the Spill.</a:t>
            </a:r>
          </a:p>
          <a:p>
            <a:r>
              <a:rPr lang="en-US" sz="2800" dirty="0" smtClean="0">
                <a:solidFill>
                  <a:schemeClr val="bg1"/>
                </a:solidFill>
              </a:rPr>
              <a:t>Finally: it removes the property from the Spill Node.</a:t>
            </a:r>
          </a:p>
        </p:txBody>
      </p:sp>
      <p:sp>
        <p:nvSpPr>
          <p:cNvPr id="2" name="Rectangle 1"/>
          <p:cNvSpPr/>
          <p:nvPr/>
        </p:nvSpPr>
        <p:spPr>
          <a:xfrm>
            <a:off x="386080" y="316764"/>
            <a:ext cx="8621486" cy="3416320"/>
          </a:xfrm>
          <a:prstGeom prst="rect">
            <a:avLst/>
          </a:prstGeom>
        </p:spPr>
        <p:txBody>
          <a:bodyPr wrap="square">
            <a:spAutoFit/>
          </a:bodyPr>
          <a:lstStyle/>
          <a:p>
            <a:r>
              <a:rPr lang="en-US" dirty="0">
                <a:solidFill>
                  <a:srgbClr val="608B4E"/>
                </a:solidFill>
                <a:latin typeface="Menlo" charset="0"/>
              </a:rPr>
              <a:t>// Spill </a:t>
            </a:r>
            <a:r>
              <a:rPr lang="en-US" dirty="0" err="1">
                <a:solidFill>
                  <a:srgbClr val="608B4E"/>
                </a:solidFill>
                <a:latin typeface="Menlo" charset="0"/>
              </a:rPr>
              <a:t>FailureType</a:t>
            </a:r>
            <a:r>
              <a:rPr lang="en-US" dirty="0">
                <a:solidFill>
                  <a:srgbClr val="608B4E"/>
                </a:solidFill>
                <a:latin typeface="Menlo" charset="0"/>
              </a:rPr>
              <a:t> - refactor property to Node</a:t>
            </a:r>
            <a:endParaRPr lang="en-US" dirty="0">
              <a:solidFill>
                <a:srgbClr val="D4D4D4"/>
              </a:solidFill>
              <a:latin typeface="Menlo" charset="0"/>
            </a:endParaRPr>
          </a:p>
          <a:p>
            <a:r>
              <a:rPr lang="en-US" dirty="0">
                <a:solidFill>
                  <a:srgbClr val="608B4E"/>
                </a:solidFill>
                <a:latin typeface="Menlo" charset="0"/>
              </a:rPr>
              <a:t>// lets say we want to convert a property to a node:</a:t>
            </a:r>
            <a:endParaRPr lang="en-US" dirty="0">
              <a:solidFill>
                <a:srgbClr val="D4D4D4"/>
              </a:solidFill>
              <a:latin typeface="Menlo" charset="0"/>
            </a:endParaRPr>
          </a:p>
          <a:p>
            <a:r>
              <a:rPr lang="en-US" dirty="0">
                <a:solidFill>
                  <a:srgbClr val="C586C0"/>
                </a:solidFill>
                <a:latin typeface="Menlo" charset="0"/>
              </a:rPr>
              <a:t>MATCH</a:t>
            </a:r>
            <a:r>
              <a:rPr lang="en-US" dirty="0">
                <a:solidFill>
                  <a:srgbClr val="D4D4D4"/>
                </a:solidFill>
                <a:latin typeface="Menlo" charset="0"/>
              </a:rPr>
              <a:t> (</a:t>
            </a:r>
            <a:r>
              <a:rPr lang="en-US" dirty="0" err="1">
                <a:solidFill>
                  <a:srgbClr val="9CDCFE"/>
                </a:solidFill>
                <a:latin typeface="Menlo" charset="0"/>
              </a:rPr>
              <a:t>s</a:t>
            </a:r>
            <a:r>
              <a:rPr lang="en-US" dirty="0" err="1">
                <a:solidFill>
                  <a:srgbClr val="D4D4D4"/>
                </a:solidFill>
                <a:latin typeface="Menlo" charset="0"/>
              </a:rPr>
              <a:t>:</a:t>
            </a:r>
            <a:r>
              <a:rPr lang="en-US" dirty="0" err="1">
                <a:solidFill>
                  <a:srgbClr val="9CDCFE"/>
                </a:solidFill>
                <a:latin typeface="Menlo" charset="0"/>
              </a:rPr>
              <a:t>Spill</a:t>
            </a:r>
            <a:r>
              <a:rPr lang="en-US" dirty="0">
                <a:solidFill>
                  <a:srgbClr val="D4D4D4"/>
                </a:solidFill>
                <a:latin typeface="Menlo" charset="0"/>
              </a:rPr>
              <a:t>) </a:t>
            </a:r>
          </a:p>
          <a:p>
            <a:r>
              <a:rPr lang="en-US" dirty="0">
                <a:solidFill>
                  <a:srgbClr val="C586C0"/>
                </a:solidFill>
                <a:latin typeface="Menlo" charset="0"/>
              </a:rPr>
              <a:t>where</a:t>
            </a:r>
            <a:r>
              <a:rPr lang="en-US" dirty="0">
                <a:solidFill>
                  <a:srgbClr val="D4D4D4"/>
                </a:solidFill>
                <a:latin typeface="Menlo" charset="0"/>
              </a:rPr>
              <a:t> </a:t>
            </a:r>
            <a:r>
              <a:rPr lang="en-US" dirty="0" err="1">
                <a:solidFill>
                  <a:srgbClr val="9CDCFE"/>
                </a:solidFill>
                <a:latin typeface="Menlo" charset="0"/>
              </a:rPr>
              <a:t>s</a:t>
            </a:r>
            <a:r>
              <a:rPr lang="en-US" dirty="0" err="1">
                <a:solidFill>
                  <a:srgbClr val="D4D4D4"/>
                </a:solidFill>
                <a:latin typeface="Menlo" charset="0"/>
              </a:rPr>
              <a:t>.</a:t>
            </a:r>
            <a:r>
              <a:rPr lang="en-US" dirty="0" err="1">
                <a:solidFill>
                  <a:srgbClr val="9CDCFE"/>
                </a:solidFill>
                <a:latin typeface="Menlo" charset="0"/>
              </a:rPr>
              <a:t>FailureType</a:t>
            </a:r>
            <a:r>
              <a:rPr lang="en-US" dirty="0">
                <a:solidFill>
                  <a:srgbClr val="D4D4D4"/>
                </a:solidFill>
                <a:latin typeface="Menlo" charset="0"/>
              </a:rPr>
              <a:t> &lt;&gt; </a:t>
            </a:r>
            <a:r>
              <a:rPr lang="en-US" dirty="0">
                <a:solidFill>
                  <a:srgbClr val="CE9178"/>
                </a:solidFill>
                <a:latin typeface="Menlo" charset="0"/>
              </a:rPr>
              <a:t>''</a:t>
            </a:r>
            <a:endParaRPr lang="en-US" dirty="0">
              <a:solidFill>
                <a:srgbClr val="D4D4D4"/>
              </a:solidFill>
              <a:latin typeface="Menlo" charset="0"/>
            </a:endParaRPr>
          </a:p>
          <a:p>
            <a:r>
              <a:rPr lang="en-US" dirty="0">
                <a:solidFill>
                  <a:srgbClr val="9CDCFE"/>
                </a:solidFill>
                <a:latin typeface="Menlo" charset="0"/>
              </a:rPr>
              <a:t>CALL</a:t>
            </a:r>
            <a:r>
              <a:rPr lang="en-US" dirty="0">
                <a:solidFill>
                  <a:srgbClr val="D4D4D4"/>
                </a:solidFill>
                <a:latin typeface="Menlo" charset="0"/>
              </a:rPr>
              <a:t> </a:t>
            </a:r>
            <a:r>
              <a:rPr lang="en-US" dirty="0" err="1">
                <a:solidFill>
                  <a:srgbClr val="9CDCFE"/>
                </a:solidFill>
                <a:latin typeface="Menlo" charset="0"/>
              </a:rPr>
              <a:t>apoc</a:t>
            </a:r>
            <a:r>
              <a:rPr lang="en-US" dirty="0" err="1">
                <a:solidFill>
                  <a:srgbClr val="D4D4D4"/>
                </a:solidFill>
                <a:latin typeface="Menlo" charset="0"/>
              </a:rPr>
              <a:t>.</a:t>
            </a:r>
            <a:r>
              <a:rPr lang="en-US" dirty="0" err="1">
                <a:solidFill>
                  <a:srgbClr val="569CD6"/>
                </a:solidFill>
                <a:latin typeface="Menlo" charset="0"/>
              </a:rPr>
              <a:t>create</a:t>
            </a:r>
            <a:r>
              <a:rPr lang="en-US" dirty="0" err="1">
                <a:solidFill>
                  <a:srgbClr val="D4D4D4"/>
                </a:solidFill>
                <a:latin typeface="Menlo" charset="0"/>
              </a:rPr>
              <a:t>.</a:t>
            </a:r>
            <a:r>
              <a:rPr lang="en-US" dirty="0" err="1">
                <a:solidFill>
                  <a:srgbClr val="9CDCFE"/>
                </a:solidFill>
                <a:latin typeface="Menlo" charset="0"/>
              </a:rPr>
              <a:t>uuids</a:t>
            </a:r>
            <a:r>
              <a:rPr lang="en-US" dirty="0">
                <a:solidFill>
                  <a:srgbClr val="D4D4D4"/>
                </a:solidFill>
                <a:latin typeface="Menlo" charset="0"/>
              </a:rPr>
              <a:t>(</a:t>
            </a:r>
            <a:r>
              <a:rPr lang="en-US" dirty="0">
                <a:solidFill>
                  <a:srgbClr val="B5CEA8"/>
                </a:solidFill>
                <a:latin typeface="Menlo" charset="0"/>
              </a:rPr>
              <a:t>1</a:t>
            </a:r>
            <a:r>
              <a:rPr lang="en-US" dirty="0">
                <a:solidFill>
                  <a:srgbClr val="D4D4D4"/>
                </a:solidFill>
                <a:latin typeface="Menlo" charset="0"/>
              </a:rPr>
              <a:t>) </a:t>
            </a:r>
            <a:r>
              <a:rPr lang="en-US" dirty="0">
                <a:solidFill>
                  <a:srgbClr val="9CDCFE"/>
                </a:solidFill>
                <a:latin typeface="Menlo" charset="0"/>
              </a:rPr>
              <a:t>YIELD</a:t>
            </a:r>
            <a:r>
              <a:rPr lang="en-US" dirty="0">
                <a:solidFill>
                  <a:srgbClr val="D4D4D4"/>
                </a:solidFill>
                <a:latin typeface="Menlo" charset="0"/>
              </a:rPr>
              <a:t> </a:t>
            </a:r>
            <a:r>
              <a:rPr lang="en-US" dirty="0" err="1">
                <a:solidFill>
                  <a:srgbClr val="9CDCFE"/>
                </a:solidFill>
                <a:latin typeface="Menlo" charset="0"/>
              </a:rPr>
              <a:t>uuid</a:t>
            </a:r>
            <a:r>
              <a:rPr lang="en-US" dirty="0">
                <a:solidFill>
                  <a:srgbClr val="D4D4D4"/>
                </a:solidFill>
                <a:latin typeface="Menlo" charset="0"/>
              </a:rPr>
              <a:t> </a:t>
            </a:r>
            <a:r>
              <a:rPr lang="en-US" dirty="0">
                <a:solidFill>
                  <a:srgbClr val="C586C0"/>
                </a:solidFill>
                <a:latin typeface="Menlo" charset="0"/>
              </a:rPr>
              <a:t>as</a:t>
            </a:r>
            <a:r>
              <a:rPr lang="en-US" dirty="0">
                <a:solidFill>
                  <a:srgbClr val="D4D4D4"/>
                </a:solidFill>
                <a:latin typeface="Menlo" charset="0"/>
              </a:rPr>
              <a:t> </a:t>
            </a:r>
            <a:r>
              <a:rPr lang="en-US" dirty="0" err="1">
                <a:solidFill>
                  <a:srgbClr val="9CDCFE"/>
                </a:solidFill>
                <a:latin typeface="Menlo" charset="0"/>
              </a:rPr>
              <a:t>Uuid</a:t>
            </a:r>
            <a:endParaRPr lang="en-US" dirty="0">
              <a:solidFill>
                <a:srgbClr val="D4D4D4"/>
              </a:solidFill>
              <a:latin typeface="Menlo" charset="0"/>
            </a:endParaRPr>
          </a:p>
          <a:p>
            <a:r>
              <a:rPr lang="en-US" dirty="0">
                <a:solidFill>
                  <a:srgbClr val="569CD6"/>
                </a:solidFill>
                <a:latin typeface="Menlo" charset="0"/>
              </a:rPr>
              <a:t>MERGE</a:t>
            </a:r>
            <a:r>
              <a:rPr lang="en-US" dirty="0">
                <a:solidFill>
                  <a:srgbClr val="D4D4D4"/>
                </a:solidFill>
                <a:latin typeface="Menlo" charset="0"/>
              </a:rPr>
              <a:t> (</a:t>
            </a:r>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FailureType</a:t>
            </a:r>
            <a:r>
              <a:rPr lang="en-US" dirty="0" err="1">
                <a:solidFill>
                  <a:srgbClr val="D4D4D4"/>
                </a:solidFill>
                <a:latin typeface="Menlo" charset="0"/>
              </a:rPr>
              <a:t>:</a:t>
            </a:r>
            <a:r>
              <a:rPr lang="en-US" dirty="0" err="1">
                <a:solidFill>
                  <a:srgbClr val="9CDCFE"/>
                </a:solidFill>
                <a:latin typeface="Menlo" charset="0"/>
              </a:rPr>
              <a:t>Card</a:t>
            </a:r>
            <a:r>
              <a:rPr lang="en-US" dirty="0">
                <a:solidFill>
                  <a:srgbClr val="D4D4D4"/>
                </a:solidFill>
                <a:latin typeface="Menlo" charset="0"/>
              </a:rPr>
              <a:t> </a:t>
            </a:r>
            <a:r>
              <a:rPr lang="en-US" dirty="0">
                <a:solidFill>
                  <a:srgbClr val="C586C0"/>
                </a:solidFill>
                <a:latin typeface="Menlo" charset="0"/>
              </a:rPr>
              <a:t>{</a:t>
            </a:r>
            <a:r>
              <a:rPr lang="en-US" dirty="0" err="1">
                <a:solidFill>
                  <a:srgbClr val="9CDCFE"/>
                </a:solidFill>
                <a:latin typeface="Menlo" charset="0"/>
              </a:rPr>
              <a:t>Name</a:t>
            </a:r>
            <a:r>
              <a:rPr lang="en-US" dirty="0" err="1">
                <a:solidFill>
                  <a:srgbClr val="C586C0"/>
                </a:solidFill>
                <a:latin typeface="Menlo" charset="0"/>
              </a:rPr>
              <a:t>:</a:t>
            </a:r>
            <a:r>
              <a:rPr lang="en-US" dirty="0" err="1">
                <a:solidFill>
                  <a:srgbClr val="9CDCFE"/>
                </a:solidFill>
                <a:latin typeface="Menlo" charset="0"/>
              </a:rPr>
              <a:t>s</a:t>
            </a:r>
            <a:r>
              <a:rPr lang="en-US" dirty="0" err="1">
                <a:solidFill>
                  <a:srgbClr val="D4D4D4"/>
                </a:solidFill>
                <a:latin typeface="Menlo" charset="0"/>
              </a:rPr>
              <a:t>.</a:t>
            </a:r>
            <a:r>
              <a:rPr lang="en-US" dirty="0" err="1">
                <a:solidFill>
                  <a:srgbClr val="9CDCFE"/>
                </a:solidFill>
                <a:latin typeface="Menlo" charset="0"/>
              </a:rPr>
              <a:t>FailureType</a:t>
            </a:r>
            <a:r>
              <a:rPr lang="en-US" dirty="0">
                <a:solidFill>
                  <a:srgbClr val="C586C0"/>
                </a:solidFill>
                <a:latin typeface="Menlo" charset="0"/>
              </a:rPr>
              <a:t>}</a:t>
            </a:r>
            <a:r>
              <a:rPr lang="en-US" dirty="0">
                <a:solidFill>
                  <a:srgbClr val="D4D4D4"/>
                </a:solidFill>
                <a:latin typeface="Menlo" charset="0"/>
              </a:rPr>
              <a:t>)</a:t>
            </a:r>
          </a:p>
          <a:p>
            <a:r>
              <a:rPr lang="en-US" dirty="0">
                <a:solidFill>
                  <a:srgbClr val="569CD6"/>
                </a:solidFill>
                <a:latin typeface="Menlo" charset="0"/>
              </a:rPr>
              <a:t>ON CREATE</a:t>
            </a:r>
            <a:endParaRPr lang="en-US" dirty="0">
              <a:solidFill>
                <a:srgbClr val="D4D4D4"/>
              </a:solidFill>
              <a:latin typeface="Menlo" charset="0"/>
            </a:endParaRPr>
          </a:p>
          <a:p>
            <a:r>
              <a:rPr lang="en-US" dirty="0">
                <a:solidFill>
                  <a:srgbClr val="569CD6"/>
                </a:solidFill>
                <a:latin typeface="Menlo" charset="0"/>
              </a:rPr>
              <a:t>set</a:t>
            </a:r>
            <a:r>
              <a:rPr lang="en-US" dirty="0">
                <a:solidFill>
                  <a:srgbClr val="D4D4D4"/>
                </a:solidFill>
                <a:latin typeface="Menlo" charset="0"/>
              </a:rPr>
              <a:t> </a:t>
            </a:r>
          </a:p>
          <a:p>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Uuid</a:t>
            </a:r>
            <a:r>
              <a:rPr lang="en-US" dirty="0">
                <a:solidFill>
                  <a:srgbClr val="D4D4D4"/>
                </a:solidFill>
                <a:latin typeface="Menlo" charset="0"/>
              </a:rPr>
              <a:t> = </a:t>
            </a:r>
            <a:r>
              <a:rPr lang="en-US" dirty="0" err="1">
                <a:solidFill>
                  <a:srgbClr val="9CDCFE"/>
                </a:solidFill>
                <a:latin typeface="Menlo" charset="0"/>
              </a:rPr>
              <a:t>Uuid</a:t>
            </a:r>
            <a:endParaRPr lang="en-US" dirty="0">
              <a:solidFill>
                <a:srgbClr val="D4D4D4"/>
              </a:solidFill>
              <a:latin typeface="Menlo" charset="0"/>
            </a:endParaRPr>
          </a:p>
          <a:p>
            <a:r>
              <a:rPr lang="en-US" dirty="0">
                <a:solidFill>
                  <a:srgbClr val="D4D4D4"/>
                </a:solidFill>
                <a:latin typeface="Menlo" charset="0"/>
              </a:rPr>
              <a:t/>
            </a:r>
            <a:br>
              <a:rPr lang="en-US" dirty="0">
                <a:solidFill>
                  <a:srgbClr val="D4D4D4"/>
                </a:solidFill>
                <a:latin typeface="Menlo" charset="0"/>
              </a:rPr>
            </a:br>
            <a:r>
              <a:rPr lang="en-US" dirty="0">
                <a:solidFill>
                  <a:srgbClr val="569CD6"/>
                </a:solidFill>
                <a:latin typeface="Menlo" charset="0"/>
              </a:rPr>
              <a:t>MERGE</a:t>
            </a:r>
            <a:r>
              <a:rPr lang="en-US" dirty="0">
                <a:solidFill>
                  <a:srgbClr val="D4D4D4"/>
                </a:solidFill>
                <a:latin typeface="Menlo" charset="0"/>
              </a:rPr>
              <a:t> (</a:t>
            </a:r>
            <a:r>
              <a:rPr lang="en-US" dirty="0">
                <a:solidFill>
                  <a:srgbClr val="9CDCFE"/>
                </a:solidFill>
                <a:latin typeface="Menlo" charset="0"/>
              </a:rPr>
              <a:t>s</a:t>
            </a:r>
            <a:r>
              <a:rPr lang="en-US" dirty="0">
                <a:solidFill>
                  <a:srgbClr val="D4D4D4"/>
                </a:solidFill>
                <a:latin typeface="Menlo" charset="0"/>
              </a:rPr>
              <a:t>)</a:t>
            </a:r>
            <a:r>
              <a:rPr lang="en-US" dirty="0">
                <a:solidFill>
                  <a:srgbClr val="DCDCAA"/>
                </a:solidFill>
                <a:latin typeface="Menlo" charset="0"/>
              </a:rPr>
              <a:t>-</a:t>
            </a:r>
            <a:r>
              <a:rPr lang="en-US" dirty="0">
                <a:solidFill>
                  <a:srgbClr val="D4D4D4"/>
                </a:solidFill>
                <a:latin typeface="Menlo" charset="0"/>
              </a:rPr>
              <a:t>[:</a:t>
            </a:r>
            <a:r>
              <a:rPr lang="en-US" dirty="0" err="1">
                <a:solidFill>
                  <a:srgbClr val="4EC9B0"/>
                </a:solidFill>
                <a:latin typeface="Menlo" charset="0"/>
              </a:rPr>
              <a:t>HasFailureType</a:t>
            </a:r>
            <a:r>
              <a:rPr lang="en-US" dirty="0">
                <a:solidFill>
                  <a:srgbClr val="D4D4D4"/>
                </a:solidFill>
                <a:latin typeface="Menlo" charset="0"/>
              </a:rPr>
              <a:t>]</a:t>
            </a:r>
            <a:r>
              <a:rPr lang="en-US" dirty="0">
                <a:solidFill>
                  <a:srgbClr val="DCDCAA"/>
                </a:solidFill>
                <a:latin typeface="Menlo" charset="0"/>
              </a:rPr>
              <a:t>-&gt;</a:t>
            </a:r>
            <a:r>
              <a:rPr lang="en-US" dirty="0">
                <a:solidFill>
                  <a:srgbClr val="D4D4D4"/>
                </a:solidFill>
                <a:latin typeface="Menlo" charset="0"/>
              </a:rPr>
              <a:t>(</a:t>
            </a:r>
            <a:r>
              <a:rPr lang="en-US" dirty="0">
                <a:solidFill>
                  <a:srgbClr val="9CDCFE"/>
                </a:solidFill>
                <a:latin typeface="Menlo" charset="0"/>
              </a:rPr>
              <a:t>f</a:t>
            </a:r>
            <a:r>
              <a:rPr lang="en-US" dirty="0">
                <a:solidFill>
                  <a:srgbClr val="D4D4D4"/>
                </a:solidFill>
                <a:latin typeface="Menlo" charset="0"/>
              </a:rPr>
              <a:t>)</a:t>
            </a:r>
          </a:p>
          <a:p>
            <a:r>
              <a:rPr lang="en-US" dirty="0">
                <a:solidFill>
                  <a:srgbClr val="569CD6"/>
                </a:solidFill>
                <a:latin typeface="Menlo" charset="0"/>
              </a:rPr>
              <a:t>REMOVE</a:t>
            </a:r>
            <a:r>
              <a:rPr lang="en-US" dirty="0">
                <a:solidFill>
                  <a:srgbClr val="D4D4D4"/>
                </a:solidFill>
                <a:latin typeface="Menlo" charset="0"/>
              </a:rPr>
              <a:t> </a:t>
            </a:r>
            <a:r>
              <a:rPr lang="en-US" dirty="0" err="1">
                <a:solidFill>
                  <a:srgbClr val="9CDCFE"/>
                </a:solidFill>
                <a:latin typeface="Menlo" charset="0"/>
              </a:rPr>
              <a:t>s</a:t>
            </a:r>
            <a:r>
              <a:rPr lang="en-US" dirty="0" err="1">
                <a:solidFill>
                  <a:srgbClr val="D4D4D4"/>
                </a:solidFill>
                <a:latin typeface="Menlo" charset="0"/>
              </a:rPr>
              <a:t>.</a:t>
            </a:r>
            <a:r>
              <a:rPr lang="en-US" dirty="0" err="1">
                <a:solidFill>
                  <a:srgbClr val="9CDCFE"/>
                </a:solidFill>
                <a:latin typeface="Menlo" charset="0"/>
              </a:rPr>
              <a:t>FailureType</a:t>
            </a:r>
            <a:r>
              <a:rPr lang="en-US" dirty="0">
                <a:solidFill>
                  <a:srgbClr val="D4D4D4"/>
                </a:solidFill>
                <a:latin typeface="Menlo" charset="0"/>
              </a:rPr>
              <a:t>;</a:t>
            </a:r>
            <a:endParaRPr lang="en-US" b="0" dirty="0">
              <a:solidFill>
                <a:srgbClr val="D4D4D4"/>
              </a:solidFill>
              <a:effectLst/>
              <a:latin typeface="Menlo" charset="0"/>
            </a:endParaRPr>
          </a:p>
        </p:txBody>
      </p:sp>
    </p:spTree>
    <p:extLst>
      <p:ext uri="{BB962C8B-B14F-4D97-AF65-F5344CB8AC3E}">
        <p14:creationId xmlns:p14="http://schemas.microsoft.com/office/powerpoint/2010/main" val="1515533959"/>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264" y="0"/>
            <a:ext cx="9578743" cy="6858000"/>
          </a:xfrm>
          <a:prstGeom prst="rect">
            <a:avLst/>
          </a:prstGeom>
        </p:spPr>
      </p:pic>
      <p:sp>
        <p:nvSpPr>
          <p:cNvPr id="2" name="Title 1"/>
          <p:cNvSpPr>
            <a:spLocks noGrp="1"/>
          </p:cNvSpPr>
          <p:nvPr>
            <p:ph type="title"/>
          </p:nvPr>
        </p:nvSpPr>
        <p:spPr>
          <a:xfrm>
            <a:off x="207264" y="4326673"/>
            <a:ext cx="4538323" cy="2453268"/>
          </a:xfrm>
        </p:spPr>
        <p:txBody>
          <a:bodyPr/>
          <a:lstStyle/>
          <a:p>
            <a:r>
              <a:rPr lang="en-US" sz="4400" dirty="0" smtClean="0"/>
              <a:t>Add more value to data </a:t>
            </a:r>
            <a:r>
              <a:rPr lang="en-US" sz="4400" smtClean="0"/>
              <a:t>by refactoring relationships</a:t>
            </a:r>
            <a:endParaRPr lang="en-US" sz="4400" dirty="0"/>
          </a:p>
        </p:txBody>
      </p:sp>
      <p:sp>
        <p:nvSpPr>
          <p:cNvPr id="5" name="TextBox 4"/>
          <p:cNvSpPr txBox="1"/>
          <p:nvPr/>
        </p:nvSpPr>
        <p:spPr>
          <a:xfrm>
            <a:off x="9109341" y="1300889"/>
            <a:ext cx="3082659" cy="2862322"/>
          </a:xfrm>
          <a:prstGeom prst="rect">
            <a:avLst/>
          </a:prstGeom>
          <a:noFill/>
        </p:spPr>
        <p:txBody>
          <a:bodyPr wrap="square" rtlCol="0">
            <a:spAutoFit/>
          </a:bodyPr>
          <a:lstStyle/>
          <a:p>
            <a:r>
              <a:rPr lang="en-US" dirty="0" smtClean="0"/>
              <a:t>The Spill-Field relationship is very dense. We also notice that Field has a property on it called </a:t>
            </a:r>
            <a:r>
              <a:rPr lang="en-US" dirty="0" err="1" smtClean="0"/>
              <a:t>FieldCenter</a:t>
            </a:r>
            <a:r>
              <a:rPr lang="en-US" dirty="0" smtClean="0"/>
              <a:t>. </a:t>
            </a:r>
            <a:endParaRPr lang="en-US" dirty="0" smtClean="0"/>
          </a:p>
          <a:p>
            <a:endParaRPr lang="en-US" dirty="0" smtClean="0"/>
          </a:p>
          <a:p>
            <a:r>
              <a:rPr lang="en-US" dirty="0" smtClean="0"/>
              <a:t>Extracting </a:t>
            </a:r>
            <a:r>
              <a:rPr lang="en-US" dirty="0" err="1" smtClean="0"/>
              <a:t>FieldCenter</a:t>
            </a:r>
            <a:r>
              <a:rPr lang="en-US" dirty="0" smtClean="0"/>
              <a:t> to a node gives us a </a:t>
            </a:r>
            <a:r>
              <a:rPr lang="en-US" dirty="0" smtClean="0"/>
              <a:t>more efficient, cleaner pattern </a:t>
            </a:r>
            <a:r>
              <a:rPr lang="en-US" dirty="0" smtClean="0"/>
              <a:t>for working with the data. </a:t>
            </a:r>
            <a:endParaRPr lang="en-US" dirty="0"/>
          </a:p>
        </p:txBody>
      </p:sp>
      <p:sp>
        <p:nvSpPr>
          <p:cNvPr id="4" name="Freeform 3"/>
          <p:cNvSpPr/>
          <p:nvPr/>
        </p:nvSpPr>
        <p:spPr>
          <a:xfrm>
            <a:off x="4014440" y="568714"/>
            <a:ext cx="2542478" cy="2163336"/>
          </a:xfrm>
          <a:custGeom>
            <a:avLst/>
            <a:gdLst>
              <a:gd name="connsiteX0" fmla="*/ 379141 w 4173231"/>
              <a:gd name="connsiteY0" fmla="*/ 669074 h 2843561"/>
              <a:gd name="connsiteX1" fmla="*/ 323385 w 4173231"/>
              <a:gd name="connsiteY1" fmla="*/ 691376 h 2843561"/>
              <a:gd name="connsiteX2" fmla="*/ 267629 w 4173231"/>
              <a:gd name="connsiteY2" fmla="*/ 702527 h 2843561"/>
              <a:gd name="connsiteX3" fmla="*/ 234175 w 4173231"/>
              <a:gd name="connsiteY3" fmla="*/ 724830 h 2843561"/>
              <a:gd name="connsiteX4" fmla="*/ 189570 w 4173231"/>
              <a:gd name="connsiteY4" fmla="*/ 735981 h 2843561"/>
              <a:gd name="connsiteX5" fmla="*/ 156117 w 4173231"/>
              <a:gd name="connsiteY5" fmla="*/ 758283 h 2843561"/>
              <a:gd name="connsiteX6" fmla="*/ 122663 w 4173231"/>
              <a:gd name="connsiteY6" fmla="*/ 769435 h 2843561"/>
              <a:gd name="connsiteX7" fmla="*/ 66907 w 4173231"/>
              <a:gd name="connsiteY7" fmla="*/ 836342 h 2843561"/>
              <a:gd name="connsiteX8" fmla="*/ 44604 w 4173231"/>
              <a:gd name="connsiteY8" fmla="*/ 925552 h 2843561"/>
              <a:gd name="connsiteX9" fmla="*/ 33453 w 4173231"/>
              <a:gd name="connsiteY9" fmla="*/ 959005 h 2843561"/>
              <a:gd name="connsiteX10" fmla="*/ 0 w 4173231"/>
              <a:gd name="connsiteY10" fmla="*/ 1103971 h 2843561"/>
              <a:gd name="connsiteX11" fmla="*/ 11151 w 4173231"/>
              <a:gd name="connsiteY11" fmla="*/ 1572322 h 2843561"/>
              <a:gd name="connsiteX12" fmla="*/ 22302 w 4173231"/>
              <a:gd name="connsiteY12" fmla="*/ 1628079 h 2843561"/>
              <a:gd name="connsiteX13" fmla="*/ 55756 w 4173231"/>
              <a:gd name="connsiteY13" fmla="*/ 1672683 h 2843561"/>
              <a:gd name="connsiteX14" fmla="*/ 89209 w 4173231"/>
              <a:gd name="connsiteY14" fmla="*/ 1761893 h 2843561"/>
              <a:gd name="connsiteX15" fmla="*/ 144965 w 4173231"/>
              <a:gd name="connsiteY15" fmla="*/ 1851103 h 2843561"/>
              <a:gd name="connsiteX16" fmla="*/ 178419 w 4173231"/>
              <a:gd name="connsiteY16" fmla="*/ 1918010 h 2843561"/>
              <a:gd name="connsiteX17" fmla="*/ 189570 w 4173231"/>
              <a:gd name="connsiteY17" fmla="*/ 1951464 h 2843561"/>
              <a:gd name="connsiteX18" fmla="*/ 211873 w 4173231"/>
              <a:gd name="connsiteY18" fmla="*/ 1996069 h 2843561"/>
              <a:gd name="connsiteX19" fmla="*/ 245326 w 4173231"/>
              <a:gd name="connsiteY19" fmla="*/ 2074127 h 2843561"/>
              <a:gd name="connsiteX20" fmla="*/ 289931 w 4173231"/>
              <a:gd name="connsiteY20" fmla="*/ 2141035 h 2843561"/>
              <a:gd name="connsiteX21" fmla="*/ 312234 w 4173231"/>
              <a:gd name="connsiteY21" fmla="*/ 2163337 h 2843561"/>
              <a:gd name="connsiteX22" fmla="*/ 356839 w 4173231"/>
              <a:gd name="connsiteY22" fmla="*/ 2230244 h 2843561"/>
              <a:gd name="connsiteX23" fmla="*/ 423746 w 4173231"/>
              <a:gd name="connsiteY23" fmla="*/ 2297152 h 2843561"/>
              <a:gd name="connsiteX24" fmla="*/ 479502 w 4173231"/>
              <a:gd name="connsiteY24" fmla="*/ 2352908 h 2843561"/>
              <a:gd name="connsiteX25" fmla="*/ 557561 w 4173231"/>
              <a:gd name="connsiteY25" fmla="*/ 2442118 h 2843561"/>
              <a:gd name="connsiteX26" fmla="*/ 613317 w 4173231"/>
              <a:gd name="connsiteY26" fmla="*/ 2497874 h 2843561"/>
              <a:gd name="connsiteX27" fmla="*/ 646770 w 4173231"/>
              <a:gd name="connsiteY27" fmla="*/ 2531327 h 2843561"/>
              <a:gd name="connsiteX28" fmla="*/ 724829 w 4173231"/>
              <a:gd name="connsiteY28" fmla="*/ 2575932 h 2843561"/>
              <a:gd name="connsiteX29" fmla="*/ 802887 w 4173231"/>
              <a:gd name="connsiteY29" fmla="*/ 2620537 h 2843561"/>
              <a:gd name="connsiteX30" fmla="*/ 825190 w 4173231"/>
              <a:gd name="connsiteY30" fmla="*/ 2642840 h 2843561"/>
              <a:gd name="connsiteX31" fmla="*/ 914400 w 4173231"/>
              <a:gd name="connsiteY31" fmla="*/ 2687444 h 2843561"/>
              <a:gd name="connsiteX32" fmla="*/ 959004 w 4173231"/>
              <a:gd name="connsiteY32" fmla="*/ 2698596 h 2843561"/>
              <a:gd name="connsiteX33" fmla="*/ 1003609 w 4173231"/>
              <a:gd name="connsiteY33" fmla="*/ 2720898 h 2843561"/>
              <a:gd name="connsiteX34" fmla="*/ 1037063 w 4173231"/>
              <a:gd name="connsiteY34" fmla="*/ 2732049 h 2843561"/>
              <a:gd name="connsiteX35" fmla="*/ 1092819 w 4173231"/>
              <a:gd name="connsiteY35" fmla="*/ 2754352 h 2843561"/>
              <a:gd name="connsiteX36" fmla="*/ 1182029 w 4173231"/>
              <a:gd name="connsiteY36" fmla="*/ 2776654 h 2843561"/>
              <a:gd name="connsiteX37" fmla="*/ 1226634 w 4173231"/>
              <a:gd name="connsiteY37" fmla="*/ 2787805 h 2843561"/>
              <a:gd name="connsiteX38" fmla="*/ 1326995 w 4173231"/>
              <a:gd name="connsiteY38" fmla="*/ 2798957 h 2843561"/>
              <a:gd name="connsiteX39" fmla="*/ 1438507 w 4173231"/>
              <a:gd name="connsiteY39" fmla="*/ 2821259 h 2843561"/>
              <a:gd name="connsiteX40" fmla="*/ 1639229 w 4173231"/>
              <a:gd name="connsiteY40" fmla="*/ 2843561 h 2843561"/>
              <a:gd name="connsiteX41" fmla="*/ 2118731 w 4173231"/>
              <a:gd name="connsiteY41" fmla="*/ 2832410 h 2843561"/>
              <a:gd name="connsiteX42" fmla="*/ 2297151 w 4173231"/>
              <a:gd name="connsiteY42" fmla="*/ 2821259 h 2843561"/>
              <a:gd name="connsiteX43" fmla="*/ 2687444 w 4173231"/>
              <a:gd name="connsiteY43" fmla="*/ 2832410 h 2843561"/>
              <a:gd name="connsiteX44" fmla="*/ 2865863 w 4173231"/>
              <a:gd name="connsiteY44" fmla="*/ 2810108 h 2843561"/>
              <a:gd name="connsiteX45" fmla="*/ 2943922 w 4173231"/>
              <a:gd name="connsiteY45" fmla="*/ 2787805 h 2843561"/>
              <a:gd name="connsiteX46" fmla="*/ 3044283 w 4173231"/>
              <a:gd name="connsiteY46" fmla="*/ 2776654 h 2843561"/>
              <a:gd name="connsiteX47" fmla="*/ 3144644 w 4173231"/>
              <a:gd name="connsiteY47" fmla="*/ 2754352 h 2843561"/>
              <a:gd name="connsiteX48" fmla="*/ 3211551 w 4173231"/>
              <a:gd name="connsiteY48" fmla="*/ 2732049 h 2843561"/>
              <a:gd name="connsiteX49" fmla="*/ 3267307 w 4173231"/>
              <a:gd name="connsiteY49" fmla="*/ 2687444 h 2843561"/>
              <a:gd name="connsiteX50" fmla="*/ 3311912 w 4173231"/>
              <a:gd name="connsiteY50" fmla="*/ 2653991 h 2843561"/>
              <a:gd name="connsiteX51" fmla="*/ 3367668 w 4173231"/>
              <a:gd name="connsiteY51" fmla="*/ 2598235 h 2843561"/>
              <a:gd name="connsiteX52" fmla="*/ 3434575 w 4173231"/>
              <a:gd name="connsiteY52" fmla="*/ 2553630 h 2843561"/>
              <a:gd name="connsiteX53" fmla="*/ 3456878 w 4173231"/>
              <a:gd name="connsiteY53" fmla="*/ 2531327 h 2843561"/>
              <a:gd name="connsiteX54" fmla="*/ 3490331 w 4173231"/>
              <a:gd name="connsiteY54" fmla="*/ 2509025 h 2843561"/>
              <a:gd name="connsiteX55" fmla="*/ 3557239 w 4173231"/>
              <a:gd name="connsiteY55" fmla="*/ 2442118 h 2843561"/>
              <a:gd name="connsiteX56" fmla="*/ 3612995 w 4173231"/>
              <a:gd name="connsiteY56" fmla="*/ 2397513 h 2843561"/>
              <a:gd name="connsiteX57" fmla="*/ 3635297 w 4173231"/>
              <a:gd name="connsiteY57" fmla="*/ 2352908 h 2843561"/>
              <a:gd name="connsiteX58" fmla="*/ 3657600 w 4173231"/>
              <a:gd name="connsiteY58" fmla="*/ 2330605 h 2843561"/>
              <a:gd name="connsiteX59" fmla="*/ 3724507 w 4173231"/>
              <a:gd name="connsiteY59" fmla="*/ 2252547 h 2843561"/>
              <a:gd name="connsiteX60" fmla="*/ 3769112 w 4173231"/>
              <a:gd name="connsiteY60" fmla="*/ 2152186 h 2843561"/>
              <a:gd name="connsiteX61" fmla="*/ 3813717 w 4173231"/>
              <a:gd name="connsiteY61" fmla="*/ 2062976 h 2843561"/>
              <a:gd name="connsiteX62" fmla="*/ 3836019 w 4173231"/>
              <a:gd name="connsiteY62" fmla="*/ 2018371 h 2843561"/>
              <a:gd name="connsiteX63" fmla="*/ 3869473 w 4173231"/>
              <a:gd name="connsiteY63" fmla="*/ 1984918 h 2843561"/>
              <a:gd name="connsiteX64" fmla="*/ 3891775 w 4173231"/>
              <a:gd name="connsiteY64" fmla="*/ 1929161 h 2843561"/>
              <a:gd name="connsiteX65" fmla="*/ 3914078 w 4173231"/>
              <a:gd name="connsiteY65" fmla="*/ 1906859 h 2843561"/>
              <a:gd name="connsiteX66" fmla="*/ 3958683 w 4173231"/>
              <a:gd name="connsiteY66" fmla="*/ 1795347 h 2843561"/>
              <a:gd name="connsiteX67" fmla="*/ 3980985 w 4173231"/>
              <a:gd name="connsiteY67" fmla="*/ 1750742 h 2843561"/>
              <a:gd name="connsiteX68" fmla="*/ 4003287 w 4173231"/>
              <a:gd name="connsiteY68" fmla="*/ 1683835 h 2843561"/>
              <a:gd name="connsiteX69" fmla="*/ 4047892 w 4173231"/>
              <a:gd name="connsiteY69" fmla="*/ 1583474 h 2843561"/>
              <a:gd name="connsiteX70" fmla="*/ 4081346 w 4173231"/>
              <a:gd name="connsiteY70" fmla="*/ 1483113 h 2843561"/>
              <a:gd name="connsiteX71" fmla="*/ 4103648 w 4173231"/>
              <a:gd name="connsiteY71" fmla="*/ 1371600 h 2843561"/>
              <a:gd name="connsiteX72" fmla="*/ 4125951 w 4173231"/>
              <a:gd name="connsiteY72" fmla="*/ 1260088 h 2843561"/>
              <a:gd name="connsiteX73" fmla="*/ 4148253 w 4173231"/>
              <a:gd name="connsiteY73" fmla="*/ 1103971 h 2843561"/>
              <a:gd name="connsiteX74" fmla="*/ 4159404 w 4173231"/>
              <a:gd name="connsiteY74" fmla="*/ 680225 h 2843561"/>
              <a:gd name="connsiteX75" fmla="*/ 4148253 w 4173231"/>
              <a:gd name="connsiteY75" fmla="*/ 646771 h 2843561"/>
              <a:gd name="connsiteX76" fmla="*/ 4081346 w 4173231"/>
              <a:gd name="connsiteY76" fmla="*/ 557561 h 2843561"/>
              <a:gd name="connsiteX77" fmla="*/ 4047892 w 4173231"/>
              <a:gd name="connsiteY77" fmla="*/ 535259 h 2843561"/>
              <a:gd name="connsiteX78" fmla="*/ 3992136 w 4173231"/>
              <a:gd name="connsiteY78" fmla="*/ 479503 h 2843561"/>
              <a:gd name="connsiteX79" fmla="*/ 3947531 w 4173231"/>
              <a:gd name="connsiteY79" fmla="*/ 446049 h 2843561"/>
              <a:gd name="connsiteX80" fmla="*/ 3847170 w 4173231"/>
              <a:gd name="connsiteY80" fmla="*/ 379142 h 2843561"/>
              <a:gd name="connsiteX81" fmla="*/ 3780263 w 4173231"/>
              <a:gd name="connsiteY81" fmla="*/ 334537 h 2843561"/>
              <a:gd name="connsiteX82" fmla="*/ 3746809 w 4173231"/>
              <a:gd name="connsiteY82" fmla="*/ 312235 h 2843561"/>
              <a:gd name="connsiteX83" fmla="*/ 3635297 w 4173231"/>
              <a:gd name="connsiteY83" fmla="*/ 278781 h 2843561"/>
              <a:gd name="connsiteX84" fmla="*/ 3601844 w 4173231"/>
              <a:gd name="connsiteY84" fmla="*/ 267630 h 2843561"/>
              <a:gd name="connsiteX85" fmla="*/ 3568390 w 4173231"/>
              <a:gd name="connsiteY85" fmla="*/ 256479 h 2843561"/>
              <a:gd name="connsiteX86" fmla="*/ 3479180 w 4173231"/>
              <a:gd name="connsiteY86" fmla="*/ 223025 h 2843561"/>
              <a:gd name="connsiteX87" fmla="*/ 3401122 w 4173231"/>
              <a:gd name="connsiteY87" fmla="*/ 189571 h 2843561"/>
              <a:gd name="connsiteX88" fmla="*/ 3345365 w 4173231"/>
              <a:gd name="connsiteY88" fmla="*/ 167269 h 2843561"/>
              <a:gd name="connsiteX89" fmla="*/ 3300761 w 4173231"/>
              <a:gd name="connsiteY89" fmla="*/ 156118 h 2843561"/>
              <a:gd name="connsiteX90" fmla="*/ 3233853 w 4173231"/>
              <a:gd name="connsiteY90" fmla="*/ 133815 h 2843561"/>
              <a:gd name="connsiteX91" fmla="*/ 3100039 w 4173231"/>
              <a:gd name="connsiteY91" fmla="*/ 100361 h 2843561"/>
              <a:gd name="connsiteX92" fmla="*/ 3055434 w 4173231"/>
              <a:gd name="connsiteY92" fmla="*/ 89210 h 2843561"/>
              <a:gd name="connsiteX93" fmla="*/ 2977375 w 4173231"/>
              <a:gd name="connsiteY93" fmla="*/ 66908 h 2843561"/>
              <a:gd name="connsiteX94" fmla="*/ 2943922 w 4173231"/>
              <a:gd name="connsiteY94" fmla="*/ 55757 h 2843561"/>
              <a:gd name="connsiteX95" fmla="*/ 2854712 w 4173231"/>
              <a:gd name="connsiteY95" fmla="*/ 44605 h 2843561"/>
              <a:gd name="connsiteX96" fmla="*/ 2698595 w 4173231"/>
              <a:gd name="connsiteY96" fmla="*/ 22303 h 2843561"/>
              <a:gd name="connsiteX97" fmla="*/ 2308302 w 4173231"/>
              <a:gd name="connsiteY97" fmla="*/ 0 h 2843561"/>
              <a:gd name="connsiteX98" fmla="*/ 1884556 w 4173231"/>
              <a:gd name="connsiteY98" fmla="*/ 22303 h 2843561"/>
              <a:gd name="connsiteX99" fmla="*/ 1795346 w 4173231"/>
              <a:gd name="connsiteY99" fmla="*/ 44605 h 2843561"/>
              <a:gd name="connsiteX100" fmla="*/ 1694985 w 4173231"/>
              <a:gd name="connsiteY100" fmla="*/ 66908 h 2843561"/>
              <a:gd name="connsiteX101" fmla="*/ 1639229 w 4173231"/>
              <a:gd name="connsiteY101" fmla="*/ 89210 h 2843561"/>
              <a:gd name="connsiteX102" fmla="*/ 1538868 w 4173231"/>
              <a:gd name="connsiteY102" fmla="*/ 122664 h 2843561"/>
              <a:gd name="connsiteX103" fmla="*/ 1494263 w 4173231"/>
              <a:gd name="connsiteY103" fmla="*/ 144966 h 2843561"/>
              <a:gd name="connsiteX104" fmla="*/ 1371600 w 4173231"/>
              <a:gd name="connsiteY104" fmla="*/ 189571 h 2843561"/>
              <a:gd name="connsiteX105" fmla="*/ 1260087 w 4173231"/>
              <a:gd name="connsiteY105" fmla="*/ 245327 h 2843561"/>
              <a:gd name="connsiteX106" fmla="*/ 1226634 w 4173231"/>
              <a:gd name="connsiteY106" fmla="*/ 267630 h 2843561"/>
              <a:gd name="connsiteX107" fmla="*/ 1182029 w 4173231"/>
              <a:gd name="connsiteY107" fmla="*/ 301083 h 2843561"/>
              <a:gd name="connsiteX108" fmla="*/ 1126273 w 4173231"/>
              <a:gd name="connsiteY108" fmla="*/ 323386 h 2843561"/>
              <a:gd name="connsiteX109" fmla="*/ 947853 w 4173231"/>
              <a:gd name="connsiteY109" fmla="*/ 390293 h 2843561"/>
              <a:gd name="connsiteX110" fmla="*/ 825190 w 4173231"/>
              <a:gd name="connsiteY110" fmla="*/ 457200 h 2843561"/>
              <a:gd name="connsiteX111" fmla="*/ 791736 w 4173231"/>
              <a:gd name="connsiteY111" fmla="*/ 468352 h 2843561"/>
              <a:gd name="connsiteX112" fmla="*/ 669073 w 4173231"/>
              <a:gd name="connsiteY112" fmla="*/ 490654 h 2843561"/>
              <a:gd name="connsiteX113" fmla="*/ 635619 w 4173231"/>
              <a:gd name="connsiteY113" fmla="*/ 501805 h 2843561"/>
              <a:gd name="connsiteX114" fmla="*/ 579863 w 4173231"/>
              <a:gd name="connsiteY114" fmla="*/ 512957 h 2843561"/>
              <a:gd name="connsiteX115" fmla="*/ 546409 w 4173231"/>
              <a:gd name="connsiteY115" fmla="*/ 524108 h 2843561"/>
              <a:gd name="connsiteX116" fmla="*/ 501804 w 4173231"/>
              <a:gd name="connsiteY116" fmla="*/ 535259 h 2843561"/>
              <a:gd name="connsiteX117" fmla="*/ 468351 w 4173231"/>
              <a:gd name="connsiteY117" fmla="*/ 557561 h 2843561"/>
              <a:gd name="connsiteX118" fmla="*/ 446048 w 4173231"/>
              <a:gd name="connsiteY118" fmla="*/ 579864 h 2843561"/>
              <a:gd name="connsiteX119" fmla="*/ 379141 w 4173231"/>
              <a:gd name="connsiteY119" fmla="*/ 624469 h 2843561"/>
              <a:gd name="connsiteX120" fmla="*/ 312234 w 4173231"/>
              <a:gd name="connsiteY120" fmla="*/ 691376 h 284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4173231" h="2843561">
                <a:moveTo>
                  <a:pt x="379141" y="669074"/>
                </a:moveTo>
                <a:cubicBezTo>
                  <a:pt x="360556" y="676508"/>
                  <a:pt x="342558" y="685624"/>
                  <a:pt x="323385" y="691376"/>
                </a:cubicBezTo>
                <a:cubicBezTo>
                  <a:pt x="305231" y="696822"/>
                  <a:pt x="285376" y="695872"/>
                  <a:pt x="267629" y="702527"/>
                </a:cubicBezTo>
                <a:cubicBezTo>
                  <a:pt x="255080" y="707233"/>
                  <a:pt x="246494" y="719551"/>
                  <a:pt x="234175" y="724830"/>
                </a:cubicBezTo>
                <a:cubicBezTo>
                  <a:pt x="220088" y="730867"/>
                  <a:pt x="204438" y="732264"/>
                  <a:pt x="189570" y="735981"/>
                </a:cubicBezTo>
                <a:cubicBezTo>
                  <a:pt x="178419" y="743415"/>
                  <a:pt x="168104" y="752289"/>
                  <a:pt x="156117" y="758283"/>
                </a:cubicBezTo>
                <a:cubicBezTo>
                  <a:pt x="145603" y="763540"/>
                  <a:pt x="132443" y="762915"/>
                  <a:pt x="122663" y="769435"/>
                </a:cubicBezTo>
                <a:cubicBezTo>
                  <a:pt x="96902" y="786609"/>
                  <a:pt x="83365" y="811655"/>
                  <a:pt x="66907" y="836342"/>
                </a:cubicBezTo>
                <a:cubicBezTo>
                  <a:pt x="59473" y="866079"/>
                  <a:pt x="54297" y="896473"/>
                  <a:pt x="44604" y="925552"/>
                </a:cubicBezTo>
                <a:cubicBezTo>
                  <a:pt x="40887" y="936703"/>
                  <a:pt x="36546" y="947665"/>
                  <a:pt x="33453" y="959005"/>
                </a:cubicBezTo>
                <a:cubicBezTo>
                  <a:pt x="13279" y="1032976"/>
                  <a:pt x="13004" y="1038951"/>
                  <a:pt x="0" y="1103971"/>
                </a:cubicBezTo>
                <a:cubicBezTo>
                  <a:pt x="3717" y="1260088"/>
                  <a:pt x="4512" y="1416302"/>
                  <a:pt x="11151" y="1572322"/>
                </a:cubicBezTo>
                <a:cubicBezTo>
                  <a:pt x="11957" y="1591259"/>
                  <a:pt x="14604" y="1610759"/>
                  <a:pt x="22302" y="1628079"/>
                </a:cubicBezTo>
                <a:cubicBezTo>
                  <a:pt x="29850" y="1645062"/>
                  <a:pt x="46730" y="1656437"/>
                  <a:pt x="55756" y="1672683"/>
                </a:cubicBezTo>
                <a:cubicBezTo>
                  <a:pt x="84633" y="1724662"/>
                  <a:pt x="70430" y="1718077"/>
                  <a:pt x="89209" y="1761893"/>
                </a:cubicBezTo>
                <a:cubicBezTo>
                  <a:pt x="109618" y="1809513"/>
                  <a:pt x="112948" y="1808413"/>
                  <a:pt x="144965" y="1851103"/>
                </a:cubicBezTo>
                <a:cubicBezTo>
                  <a:pt x="172999" y="1935199"/>
                  <a:pt x="135182" y="1831534"/>
                  <a:pt x="178419" y="1918010"/>
                </a:cubicBezTo>
                <a:cubicBezTo>
                  <a:pt x="183676" y="1928524"/>
                  <a:pt x="184940" y="1940660"/>
                  <a:pt x="189570" y="1951464"/>
                </a:cubicBezTo>
                <a:cubicBezTo>
                  <a:pt x="196118" y="1966743"/>
                  <a:pt x="205325" y="1980790"/>
                  <a:pt x="211873" y="1996069"/>
                </a:cubicBezTo>
                <a:cubicBezTo>
                  <a:pt x="234946" y="2049905"/>
                  <a:pt x="208341" y="2012485"/>
                  <a:pt x="245326" y="2074127"/>
                </a:cubicBezTo>
                <a:cubicBezTo>
                  <a:pt x="259117" y="2097112"/>
                  <a:pt x="270977" y="2122082"/>
                  <a:pt x="289931" y="2141035"/>
                </a:cubicBezTo>
                <a:cubicBezTo>
                  <a:pt x="297365" y="2148469"/>
                  <a:pt x="305926" y="2154926"/>
                  <a:pt x="312234" y="2163337"/>
                </a:cubicBezTo>
                <a:cubicBezTo>
                  <a:pt x="328317" y="2184780"/>
                  <a:pt x="337886" y="2211290"/>
                  <a:pt x="356839" y="2230244"/>
                </a:cubicBezTo>
                <a:cubicBezTo>
                  <a:pt x="379141" y="2252547"/>
                  <a:pt x="406250" y="2270909"/>
                  <a:pt x="423746" y="2297152"/>
                </a:cubicBezTo>
                <a:cubicBezTo>
                  <a:pt x="453482" y="2341756"/>
                  <a:pt x="434897" y="2323171"/>
                  <a:pt x="479502" y="2352908"/>
                </a:cubicBezTo>
                <a:cubicBezTo>
                  <a:pt x="516384" y="2408231"/>
                  <a:pt x="492327" y="2376884"/>
                  <a:pt x="557561" y="2442118"/>
                </a:cubicBezTo>
                <a:lnTo>
                  <a:pt x="613317" y="2497874"/>
                </a:lnTo>
                <a:cubicBezTo>
                  <a:pt x="624468" y="2509025"/>
                  <a:pt x="633649" y="2522579"/>
                  <a:pt x="646770" y="2531327"/>
                </a:cubicBezTo>
                <a:cubicBezTo>
                  <a:pt x="694055" y="2562851"/>
                  <a:pt x="668237" y="2547636"/>
                  <a:pt x="724829" y="2575932"/>
                </a:cubicBezTo>
                <a:cubicBezTo>
                  <a:pt x="799942" y="2651045"/>
                  <a:pt x="713030" y="2575608"/>
                  <a:pt x="802887" y="2620537"/>
                </a:cubicBezTo>
                <a:cubicBezTo>
                  <a:pt x="812291" y="2625239"/>
                  <a:pt x="816175" y="2637431"/>
                  <a:pt x="825190" y="2642840"/>
                </a:cubicBezTo>
                <a:cubicBezTo>
                  <a:pt x="853699" y="2659945"/>
                  <a:pt x="882146" y="2679380"/>
                  <a:pt x="914400" y="2687444"/>
                </a:cubicBezTo>
                <a:cubicBezTo>
                  <a:pt x="929268" y="2691161"/>
                  <a:pt x="944654" y="2693215"/>
                  <a:pt x="959004" y="2698596"/>
                </a:cubicBezTo>
                <a:cubicBezTo>
                  <a:pt x="974569" y="2704433"/>
                  <a:pt x="988330" y="2714350"/>
                  <a:pt x="1003609" y="2720898"/>
                </a:cubicBezTo>
                <a:cubicBezTo>
                  <a:pt x="1014413" y="2725528"/>
                  <a:pt x="1026057" y="2727922"/>
                  <a:pt x="1037063" y="2732049"/>
                </a:cubicBezTo>
                <a:cubicBezTo>
                  <a:pt x="1055806" y="2739078"/>
                  <a:pt x="1073687" y="2748465"/>
                  <a:pt x="1092819" y="2754352"/>
                </a:cubicBezTo>
                <a:cubicBezTo>
                  <a:pt x="1122115" y="2763366"/>
                  <a:pt x="1152292" y="2769220"/>
                  <a:pt x="1182029" y="2776654"/>
                </a:cubicBezTo>
                <a:cubicBezTo>
                  <a:pt x="1196897" y="2780371"/>
                  <a:pt x="1211402" y="2786112"/>
                  <a:pt x="1226634" y="2787805"/>
                </a:cubicBezTo>
                <a:lnTo>
                  <a:pt x="1326995" y="2798957"/>
                </a:lnTo>
                <a:cubicBezTo>
                  <a:pt x="1387839" y="2819238"/>
                  <a:pt x="1343320" y="2806615"/>
                  <a:pt x="1438507" y="2821259"/>
                </a:cubicBezTo>
                <a:cubicBezTo>
                  <a:pt x="1569758" y="2841451"/>
                  <a:pt x="1442906" y="2827201"/>
                  <a:pt x="1639229" y="2843561"/>
                </a:cubicBezTo>
                <a:lnTo>
                  <a:pt x="2118731" y="2832410"/>
                </a:lnTo>
                <a:cubicBezTo>
                  <a:pt x="2178286" y="2830391"/>
                  <a:pt x="2237562" y="2821259"/>
                  <a:pt x="2297151" y="2821259"/>
                </a:cubicBezTo>
                <a:cubicBezTo>
                  <a:pt x="2427302" y="2821259"/>
                  <a:pt x="2557346" y="2828693"/>
                  <a:pt x="2687444" y="2832410"/>
                </a:cubicBezTo>
                <a:cubicBezTo>
                  <a:pt x="2763617" y="2825485"/>
                  <a:pt x="2800024" y="2826567"/>
                  <a:pt x="2865863" y="2810108"/>
                </a:cubicBezTo>
                <a:cubicBezTo>
                  <a:pt x="2912486" y="2798452"/>
                  <a:pt x="2889700" y="2796147"/>
                  <a:pt x="2943922" y="2787805"/>
                </a:cubicBezTo>
                <a:cubicBezTo>
                  <a:pt x="2977190" y="2782687"/>
                  <a:pt x="3010962" y="2781414"/>
                  <a:pt x="3044283" y="2776654"/>
                </a:cubicBezTo>
                <a:cubicBezTo>
                  <a:pt x="3064538" y="2773760"/>
                  <a:pt x="3122510" y="2760992"/>
                  <a:pt x="3144644" y="2754352"/>
                </a:cubicBezTo>
                <a:cubicBezTo>
                  <a:pt x="3167161" y="2747597"/>
                  <a:pt x="3211551" y="2732049"/>
                  <a:pt x="3211551" y="2732049"/>
                </a:cubicBezTo>
                <a:cubicBezTo>
                  <a:pt x="3294266" y="2676906"/>
                  <a:pt x="3203744" y="2740412"/>
                  <a:pt x="3267307" y="2687444"/>
                </a:cubicBezTo>
                <a:cubicBezTo>
                  <a:pt x="3281585" y="2675546"/>
                  <a:pt x="3298021" y="2666338"/>
                  <a:pt x="3311912" y="2653991"/>
                </a:cubicBezTo>
                <a:cubicBezTo>
                  <a:pt x="3331557" y="2636529"/>
                  <a:pt x="3345799" y="2612815"/>
                  <a:pt x="3367668" y="2598235"/>
                </a:cubicBezTo>
                <a:cubicBezTo>
                  <a:pt x="3389970" y="2583367"/>
                  <a:pt x="3415622" y="2572583"/>
                  <a:pt x="3434575" y="2553630"/>
                </a:cubicBezTo>
                <a:cubicBezTo>
                  <a:pt x="3442009" y="2546196"/>
                  <a:pt x="3448668" y="2537895"/>
                  <a:pt x="3456878" y="2531327"/>
                </a:cubicBezTo>
                <a:cubicBezTo>
                  <a:pt x="3467343" y="2522955"/>
                  <a:pt x="3480314" y="2517929"/>
                  <a:pt x="3490331" y="2509025"/>
                </a:cubicBezTo>
                <a:cubicBezTo>
                  <a:pt x="3513905" y="2488071"/>
                  <a:pt x="3530996" y="2459614"/>
                  <a:pt x="3557239" y="2442118"/>
                </a:cubicBezTo>
                <a:cubicBezTo>
                  <a:pt x="3599440" y="2413983"/>
                  <a:pt x="3581215" y="2429291"/>
                  <a:pt x="3612995" y="2397513"/>
                </a:cubicBezTo>
                <a:cubicBezTo>
                  <a:pt x="3620429" y="2382645"/>
                  <a:pt x="3626076" y="2366739"/>
                  <a:pt x="3635297" y="2352908"/>
                </a:cubicBezTo>
                <a:cubicBezTo>
                  <a:pt x="3641129" y="2344160"/>
                  <a:pt x="3650869" y="2338682"/>
                  <a:pt x="3657600" y="2330605"/>
                </a:cubicBezTo>
                <a:cubicBezTo>
                  <a:pt x="3729122" y="2244778"/>
                  <a:pt x="3653637" y="2323415"/>
                  <a:pt x="3724507" y="2252547"/>
                </a:cubicBezTo>
                <a:cubicBezTo>
                  <a:pt x="3803070" y="2095418"/>
                  <a:pt x="3683667" y="2337314"/>
                  <a:pt x="3769112" y="2152186"/>
                </a:cubicBezTo>
                <a:cubicBezTo>
                  <a:pt x="3783044" y="2121999"/>
                  <a:pt x="3798849" y="2092713"/>
                  <a:pt x="3813717" y="2062976"/>
                </a:cubicBezTo>
                <a:cubicBezTo>
                  <a:pt x="3821151" y="2048108"/>
                  <a:pt x="3824264" y="2030125"/>
                  <a:pt x="3836019" y="2018371"/>
                </a:cubicBezTo>
                <a:lnTo>
                  <a:pt x="3869473" y="1984918"/>
                </a:lnTo>
                <a:cubicBezTo>
                  <a:pt x="3876907" y="1966332"/>
                  <a:pt x="3881844" y="1946541"/>
                  <a:pt x="3891775" y="1929161"/>
                </a:cubicBezTo>
                <a:cubicBezTo>
                  <a:pt x="3896991" y="1920033"/>
                  <a:pt x="3909376" y="1916263"/>
                  <a:pt x="3914078" y="1906859"/>
                </a:cubicBezTo>
                <a:cubicBezTo>
                  <a:pt x="3931982" y="1871052"/>
                  <a:pt x="3940780" y="1831155"/>
                  <a:pt x="3958683" y="1795347"/>
                </a:cubicBezTo>
                <a:cubicBezTo>
                  <a:pt x="3966117" y="1780479"/>
                  <a:pt x="3974811" y="1766176"/>
                  <a:pt x="3980985" y="1750742"/>
                </a:cubicBezTo>
                <a:cubicBezTo>
                  <a:pt x="3989716" y="1728915"/>
                  <a:pt x="3994556" y="1705662"/>
                  <a:pt x="4003287" y="1683835"/>
                </a:cubicBezTo>
                <a:cubicBezTo>
                  <a:pt x="4029651" y="1617927"/>
                  <a:pt x="4025306" y="1658758"/>
                  <a:pt x="4047892" y="1583474"/>
                </a:cubicBezTo>
                <a:cubicBezTo>
                  <a:pt x="4080317" y="1475391"/>
                  <a:pt x="4034769" y="1576268"/>
                  <a:pt x="4081346" y="1483113"/>
                </a:cubicBezTo>
                <a:cubicBezTo>
                  <a:pt x="4088780" y="1445942"/>
                  <a:pt x="4095705" y="1408666"/>
                  <a:pt x="4103648" y="1371600"/>
                </a:cubicBezTo>
                <a:cubicBezTo>
                  <a:pt x="4117136" y="1308657"/>
                  <a:pt x="4116925" y="1336808"/>
                  <a:pt x="4125951" y="1260088"/>
                </a:cubicBezTo>
                <a:cubicBezTo>
                  <a:pt x="4143718" y="1109061"/>
                  <a:pt x="4122530" y="1181144"/>
                  <a:pt x="4148253" y="1103971"/>
                </a:cubicBezTo>
                <a:cubicBezTo>
                  <a:pt x="4179161" y="887621"/>
                  <a:pt x="4179577" y="952551"/>
                  <a:pt x="4159404" y="680225"/>
                </a:cubicBezTo>
                <a:cubicBezTo>
                  <a:pt x="4158536" y="668503"/>
                  <a:pt x="4153961" y="657046"/>
                  <a:pt x="4148253" y="646771"/>
                </a:cubicBezTo>
                <a:cubicBezTo>
                  <a:pt x="4133988" y="621094"/>
                  <a:pt x="4108413" y="579215"/>
                  <a:pt x="4081346" y="557561"/>
                </a:cubicBezTo>
                <a:cubicBezTo>
                  <a:pt x="4070881" y="549189"/>
                  <a:pt x="4057978" y="544084"/>
                  <a:pt x="4047892" y="535259"/>
                </a:cubicBezTo>
                <a:cubicBezTo>
                  <a:pt x="4028111" y="517951"/>
                  <a:pt x="4013163" y="495273"/>
                  <a:pt x="3992136" y="479503"/>
                </a:cubicBezTo>
                <a:cubicBezTo>
                  <a:pt x="3977268" y="468352"/>
                  <a:pt x="3962757" y="456707"/>
                  <a:pt x="3947531" y="446049"/>
                </a:cubicBezTo>
                <a:cubicBezTo>
                  <a:pt x="3947463" y="446001"/>
                  <a:pt x="3863932" y="390316"/>
                  <a:pt x="3847170" y="379142"/>
                </a:cubicBezTo>
                <a:lnTo>
                  <a:pt x="3780263" y="334537"/>
                </a:lnTo>
                <a:cubicBezTo>
                  <a:pt x="3769112" y="327103"/>
                  <a:pt x="3759811" y="315486"/>
                  <a:pt x="3746809" y="312235"/>
                </a:cubicBezTo>
                <a:cubicBezTo>
                  <a:pt x="3679398" y="295381"/>
                  <a:pt x="3716742" y="305929"/>
                  <a:pt x="3635297" y="278781"/>
                </a:cubicBezTo>
                <a:lnTo>
                  <a:pt x="3601844" y="267630"/>
                </a:lnTo>
                <a:cubicBezTo>
                  <a:pt x="3590693" y="263913"/>
                  <a:pt x="3578903" y="261736"/>
                  <a:pt x="3568390" y="256479"/>
                </a:cubicBezTo>
                <a:cubicBezTo>
                  <a:pt x="3510077" y="227322"/>
                  <a:pt x="3539912" y="238208"/>
                  <a:pt x="3479180" y="223025"/>
                </a:cubicBezTo>
                <a:cubicBezTo>
                  <a:pt x="3438242" y="182085"/>
                  <a:pt x="3476624" y="212221"/>
                  <a:pt x="3401122" y="189571"/>
                </a:cubicBezTo>
                <a:cubicBezTo>
                  <a:pt x="3381949" y="183819"/>
                  <a:pt x="3364355" y="173599"/>
                  <a:pt x="3345365" y="167269"/>
                </a:cubicBezTo>
                <a:cubicBezTo>
                  <a:pt x="3330826" y="162423"/>
                  <a:pt x="3315440" y="160522"/>
                  <a:pt x="3300761" y="156118"/>
                </a:cubicBezTo>
                <a:cubicBezTo>
                  <a:pt x="3278243" y="149363"/>
                  <a:pt x="3256660" y="139517"/>
                  <a:pt x="3233853" y="133815"/>
                </a:cubicBezTo>
                <a:lnTo>
                  <a:pt x="3100039" y="100361"/>
                </a:lnTo>
                <a:cubicBezTo>
                  <a:pt x="3085171" y="96644"/>
                  <a:pt x="3069973" y="94056"/>
                  <a:pt x="3055434" y="89210"/>
                </a:cubicBezTo>
                <a:cubicBezTo>
                  <a:pt x="2975217" y="62472"/>
                  <a:pt x="3075398" y="94914"/>
                  <a:pt x="2977375" y="66908"/>
                </a:cubicBezTo>
                <a:cubicBezTo>
                  <a:pt x="2966073" y="63679"/>
                  <a:pt x="2955487" y="57860"/>
                  <a:pt x="2943922" y="55757"/>
                </a:cubicBezTo>
                <a:cubicBezTo>
                  <a:pt x="2914437" y="50396"/>
                  <a:pt x="2884379" y="48843"/>
                  <a:pt x="2854712" y="44605"/>
                </a:cubicBezTo>
                <a:cubicBezTo>
                  <a:pt x="2762672" y="31456"/>
                  <a:pt x="2804371" y="32377"/>
                  <a:pt x="2698595" y="22303"/>
                </a:cubicBezTo>
                <a:cubicBezTo>
                  <a:pt x="2555377" y="8663"/>
                  <a:pt x="2461232" y="6952"/>
                  <a:pt x="2308302" y="0"/>
                </a:cubicBezTo>
                <a:cubicBezTo>
                  <a:pt x="2177306" y="4852"/>
                  <a:pt x="2020931" y="5256"/>
                  <a:pt x="1884556" y="22303"/>
                </a:cubicBezTo>
                <a:cubicBezTo>
                  <a:pt x="1802363" y="32577"/>
                  <a:pt x="1856028" y="29434"/>
                  <a:pt x="1795346" y="44605"/>
                </a:cubicBezTo>
                <a:cubicBezTo>
                  <a:pt x="1760005" y="53440"/>
                  <a:pt x="1729318" y="55464"/>
                  <a:pt x="1694985" y="66908"/>
                </a:cubicBezTo>
                <a:cubicBezTo>
                  <a:pt x="1675995" y="73238"/>
                  <a:pt x="1658219" y="82880"/>
                  <a:pt x="1639229" y="89210"/>
                </a:cubicBezTo>
                <a:cubicBezTo>
                  <a:pt x="1548618" y="119413"/>
                  <a:pt x="1643579" y="76126"/>
                  <a:pt x="1538868" y="122664"/>
                </a:cubicBezTo>
                <a:cubicBezTo>
                  <a:pt x="1523678" y="129415"/>
                  <a:pt x="1509697" y="138792"/>
                  <a:pt x="1494263" y="144966"/>
                </a:cubicBezTo>
                <a:cubicBezTo>
                  <a:pt x="1462680" y="157599"/>
                  <a:pt x="1402937" y="172161"/>
                  <a:pt x="1371600" y="189571"/>
                </a:cubicBezTo>
                <a:cubicBezTo>
                  <a:pt x="1252703" y="255625"/>
                  <a:pt x="1414811" y="193754"/>
                  <a:pt x="1260087" y="245327"/>
                </a:cubicBezTo>
                <a:cubicBezTo>
                  <a:pt x="1248936" y="252761"/>
                  <a:pt x="1237540" y="259840"/>
                  <a:pt x="1226634" y="267630"/>
                </a:cubicBezTo>
                <a:cubicBezTo>
                  <a:pt x="1211511" y="278433"/>
                  <a:pt x="1198275" y="292057"/>
                  <a:pt x="1182029" y="301083"/>
                </a:cubicBezTo>
                <a:cubicBezTo>
                  <a:pt x="1164531" y="310804"/>
                  <a:pt x="1145085" y="316545"/>
                  <a:pt x="1126273" y="323386"/>
                </a:cubicBezTo>
                <a:cubicBezTo>
                  <a:pt x="1079799" y="340286"/>
                  <a:pt x="981718" y="367715"/>
                  <a:pt x="947853" y="390293"/>
                </a:cubicBezTo>
                <a:cubicBezTo>
                  <a:pt x="907130" y="417443"/>
                  <a:pt x="875800" y="440329"/>
                  <a:pt x="825190" y="457200"/>
                </a:cubicBezTo>
                <a:cubicBezTo>
                  <a:pt x="814039" y="460917"/>
                  <a:pt x="803140" y="465501"/>
                  <a:pt x="791736" y="468352"/>
                </a:cubicBezTo>
                <a:cubicBezTo>
                  <a:pt x="710592" y="488638"/>
                  <a:pt x="758513" y="470779"/>
                  <a:pt x="669073" y="490654"/>
                </a:cubicBezTo>
                <a:cubicBezTo>
                  <a:pt x="657598" y="493204"/>
                  <a:pt x="647023" y="498954"/>
                  <a:pt x="635619" y="501805"/>
                </a:cubicBezTo>
                <a:cubicBezTo>
                  <a:pt x="617231" y="506402"/>
                  <a:pt x="598251" y="508360"/>
                  <a:pt x="579863" y="512957"/>
                </a:cubicBezTo>
                <a:cubicBezTo>
                  <a:pt x="568459" y="515808"/>
                  <a:pt x="557711" y="520879"/>
                  <a:pt x="546409" y="524108"/>
                </a:cubicBezTo>
                <a:cubicBezTo>
                  <a:pt x="531673" y="528318"/>
                  <a:pt x="516672" y="531542"/>
                  <a:pt x="501804" y="535259"/>
                </a:cubicBezTo>
                <a:cubicBezTo>
                  <a:pt x="490653" y="542693"/>
                  <a:pt x="478816" y="549189"/>
                  <a:pt x="468351" y="557561"/>
                </a:cubicBezTo>
                <a:cubicBezTo>
                  <a:pt x="460141" y="564129"/>
                  <a:pt x="454459" y="573556"/>
                  <a:pt x="446048" y="579864"/>
                </a:cubicBezTo>
                <a:cubicBezTo>
                  <a:pt x="424605" y="595947"/>
                  <a:pt x="398094" y="605516"/>
                  <a:pt x="379141" y="624469"/>
                </a:cubicBezTo>
                <a:lnTo>
                  <a:pt x="312234" y="691376"/>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540892"/>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4953" y="369163"/>
            <a:ext cx="11286938" cy="1502976"/>
          </a:xfrm>
          <a:prstGeom prst="rect">
            <a:avLst/>
          </a:prstGeom>
        </p:spPr>
        <p:txBody>
          <a:bodyPr wrap="square">
            <a:spAutoFit/>
          </a:bodyPr>
          <a:lstStyle/>
          <a:p>
            <a:pPr marL="0" marR="0" lvl="0" indent="0" algn="l" defTabSz="914400" rtl="0" eaLnBrk="1" fontAlgn="auto" latinLnBrk="0" hangingPunct="1">
              <a:lnSpc>
                <a:spcPts val="5500"/>
              </a:lnSpc>
              <a:spcBef>
                <a:spcPts val="0"/>
              </a:spcBef>
              <a:spcAft>
                <a:spcPts val="0"/>
              </a:spcAft>
              <a:buClrTx/>
              <a:buSzTx/>
              <a:buFontTx/>
              <a:buNone/>
              <a:tabLst/>
              <a:defRPr/>
            </a:pPr>
            <a:r>
              <a:rPr kumimoji="0" lang="en-CA" sz="4400" b="0" i="0" u="none" strike="noStrike" kern="1200" cap="none" normalizeH="0" noProof="0" dirty="0" smtClean="0">
                <a:ln>
                  <a:noFill/>
                </a:ln>
                <a:solidFill>
                  <a:srgbClr val="00A1DE"/>
                </a:solidFill>
                <a:effectLst/>
                <a:uLnTx/>
                <a:uFillTx/>
                <a:latin typeface="Verdana" panose="020B0604030504040204" pitchFamily="34" charset="0"/>
                <a:ea typeface="Verdana" panose="020B0604030504040204" pitchFamily="34" charset="0"/>
                <a:cs typeface="Verdana" panose="020B0604030504040204" pitchFamily="34" charset="0"/>
              </a:rPr>
              <a:t>Growth Makes it Harder to Manage Data</a:t>
            </a:r>
          </a:p>
        </p:txBody>
      </p:sp>
      <p:sp>
        <p:nvSpPr>
          <p:cNvPr id="19" name="Rectangle 18"/>
          <p:cNvSpPr/>
          <p:nvPr/>
        </p:nvSpPr>
        <p:spPr>
          <a:xfrm>
            <a:off x="649087" y="2388617"/>
            <a:ext cx="4572000" cy="1200329"/>
          </a:xfrm>
          <a:prstGeom prst="rect">
            <a:avLst/>
          </a:prstGeom>
        </p:spPr>
        <p:txBody>
          <a:bodyPr wrap="square">
            <a:spAutoFit/>
          </a:bodyPr>
          <a:lstStyle/>
          <a:p>
            <a:r>
              <a:rPr lang="en-US"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More People = More Teams</a:t>
            </a:r>
          </a:p>
          <a:p>
            <a:r>
              <a:rPr lang="en-US"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More Teams = More Processes</a:t>
            </a:r>
          </a:p>
          <a:p>
            <a:r>
              <a:rPr lang="en-US"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More processes = more systems</a:t>
            </a:r>
          </a:p>
          <a:p>
            <a:r>
              <a:rPr lang="en-US"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More systems = more data</a:t>
            </a:r>
          </a:p>
        </p:txBody>
      </p:sp>
      <p:sp>
        <p:nvSpPr>
          <p:cNvPr id="20" name="Rectangle 19"/>
          <p:cNvSpPr/>
          <p:nvPr/>
        </p:nvSpPr>
        <p:spPr>
          <a:xfrm>
            <a:off x="241582" y="6617519"/>
            <a:ext cx="4572000" cy="184666"/>
          </a:xfrm>
          <a:prstGeom prst="rect">
            <a:avLst/>
          </a:prstGeom>
        </p:spPr>
        <p:txBody>
          <a:bodyPr>
            <a:spAutoFit/>
          </a:bodyPr>
          <a:lstStyle/>
          <a:p>
            <a:r>
              <a:rPr lang="en-US" sz="600" dirty="0"/>
              <a:t>http://</a:t>
            </a:r>
            <a:r>
              <a:rPr lang="en-US" sz="600" dirty="0" err="1"/>
              <a:t>www.businessinsider.com</a:t>
            </a:r>
            <a:r>
              <a:rPr lang="en-US" sz="600" dirty="0"/>
              <a:t>/slack-ceo-stewart-butterfield-and-box-ceo-aaron-levie-bots-making-work-more-efficient-2016-8</a:t>
            </a:r>
          </a:p>
        </p:txBody>
      </p:sp>
      <p:pic>
        <p:nvPicPr>
          <p:cNvPr id="7" name="Picture 6"/>
          <p:cNvPicPr>
            <a:picLocks noChangeAspect="1"/>
          </p:cNvPicPr>
          <p:nvPr/>
        </p:nvPicPr>
        <p:blipFill>
          <a:blip r:embed="rId3"/>
          <a:stretch>
            <a:fillRect/>
          </a:stretch>
        </p:blipFill>
        <p:spPr>
          <a:xfrm>
            <a:off x="10474721" y="6299737"/>
            <a:ext cx="1792548" cy="558263"/>
          </a:xfrm>
          <a:prstGeom prst="rect">
            <a:avLst/>
          </a:prstGeom>
        </p:spPr>
      </p:pic>
      <p:pic>
        <p:nvPicPr>
          <p:cNvPr id="3" name="Picture 2"/>
          <p:cNvPicPr>
            <a:picLocks noChangeAspect="1"/>
          </p:cNvPicPr>
          <p:nvPr/>
        </p:nvPicPr>
        <p:blipFill>
          <a:blip r:embed="rId4"/>
          <a:stretch>
            <a:fillRect/>
          </a:stretch>
        </p:blipFill>
        <p:spPr>
          <a:xfrm>
            <a:off x="8824645" y="1096670"/>
            <a:ext cx="2395686" cy="1638300"/>
          </a:xfrm>
          <a:prstGeom prst="rect">
            <a:avLst/>
          </a:prstGeom>
        </p:spPr>
      </p:pic>
      <p:pic>
        <p:nvPicPr>
          <p:cNvPr id="4" name="Picture 3"/>
          <p:cNvPicPr>
            <a:picLocks noChangeAspect="1"/>
          </p:cNvPicPr>
          <p:nvPr/>
        </p:nvPicPr>
        <p:blipFill>
          <a:blip r:embed="rId5"/>
          <a:stretch>
            <a:fillRect/>
          </a:stretch>
        </p:blipFill>
        <p:spPr>
          <a:xfrm>
            <a:off x="5850913" y="2778771"/>
            <a:ext cx="5092700" cy="1616932"/>
          </a:xfrm>
          <a:prstGeom prst="rect">
            <a:avLst/>
          </a:prstGeom>
        </p:spPr>
      </p:pic>
      <p:pic>
        <p:nvPicPr>
          <p:cNvPr id="6" name="Picture 5"/>
          <p:cNvPicPr>
            <a:picLocks noChangeAspect="1"/>
          </p:cNvPicPr>
          <p:nvPr/>
        </p:nvPicPr>
        <p:blipFill>
          <a:blip r:embed="rId6"/>
          <a:stretch>
            <a:fillRect/>
          </a:stretch>
        </p:blipFill>
        <p:spPr>
          <a:xfrm>
            <a:off x="168322" y="4439504"/>
            <a:ext cx="11760200" cy="2349500"/>
          </a:xfrm>
          <a:prstGeom prst="rect">
            <a:avLst/>
          </a:prstGeom>
        </p:spPr>
      </p:pic>
    </p:spTree>
    <p:extLst>
      <p:ext uri="{BB962C8B-B14F-4D97-AF65-F5344CB8AC3E}">
        <p14:creationId xmlns:p14="http://schemas.microsoft.com/office/powerpoint/2010/main" val="11975123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6776720" y="293589"/>
            <a:ext cx="5252720" cy="6555641"/>
          </a:xfrm>
          <a:prstGeom prst="rect">
            <a:avLst/>
          </a:prstGeom>
          <a:noFill/>
        </p:spPr>
        <p:txBody>
          <a:bodyPr wrap="square" rtlCol="0">
            <a:spAutoFit/>
          </a:bodyPr>
          <a:lstStyle/>
          <a:p>
            <a:r>
              <a:rPr lang="en-US" sz="2800" dirty="0" smtClean="0">
                <a:solidFill>
                  <a:schemeClr val="bg1"/>
                </a:solidFill>
              </a:rPr>
              <a:t>This statement finds Field nodes with </a:t>
            </a:r>
            <a:r>
              <a:rPr lang="en-US" sz="2800" dirty="0" err="1" smtClean="0">
                <a:solidFill>
                  <a:schemeClr val="bg1"/>
                </a:solidFill>
              </a:rPr>
              <a:t>FieldCenter</a:t>
            </a:r>
            <a:r>
              <a:rPr lang="en-US" sz="2800" dirty="0" smtClean="0">
                <a:solidFill>
                  <a:schemeClr val="bg1"/>
                </a:solidFill>
              </a:rPr>
              <a:t> property set. </a:t>
            </a:r>
          </a:p>
          <a:p>
            <a:endParaRPr lang="en-US" sz="2800" dirty="0">
              <a:solidFill>
                <a:schemeClr val="bg1"/>
              </a:solidFill>
            </a:endParaRPr>
          </a:p>
          <a:p>
            <a:r>
              <a:rPr lang="en-US" sz="2800" dirty="0" smtClean="0">
                <a:solidFill>
                  <a:schemeClr val="bg1"/>
                </a:solidFill>
              </a:rPr>
              <a:t>It uses the </a:t>
            </a:r>
            <a:r>
              <a:rPr lang="en-US" sz="2800" dirty="0" err="1" smtClean="0">
                <a:solidFill>
                  <a:schemeClr val="bg1"/>
                </a:solidFill>
              </a:rPr>
              <a:t>FieldCenter</a:t>
            </a:r>
            <a:r>
              <a:rPr lang="en-US" sz="2800" dirty="0" smtClean="0">
                <a:solidFill>
                  <a:schemeClr val="bg1"/>
                </a:solidFill>
              </a:rPr>
              <a:t> property to create a new </a:t>
            </a:r>
            <a:r>
              <a:rPr lang="en-US" sz="2800" dirty="0" err="1" smtClean="0">
                <a:solidFill>
                  <a:schemeClr val="bg1"/>
                </a:solidFill>
              </a:rPr>
              <a:t>FieldCenter</a:t>
            </a:r>
            <a:r>
              <a:rPr lang="en-US" sz="2800" dirty="0" smtClean="0">
                <a:solidFill>
                  <a:schemeClr val="bg1"/>
                </a:solidFill>
              </a:rPr>
              <a:t> node, creates a new relationship with the Field Node and removes the original property. </a:t>
            </a:r>
          </a:p>
          <a:p>
            <a:endParaRPr lang="en-US" sz="2800" dirty="0">
              <a:solidFill>
                <a:schemeClr val="bg1"/>
              </a:solidFill>
            </a:endParaRPr>
          </a:p>
          <a:p>
            <a:r>
              <a:rPr lang="en-US" sz="2800" dirty="0" smtClean="0">
                <a:solidFill>
                  <a:schemeClr val="bg1"/>
                </a:solidFill>
              </a:rPr>
              <a:t>We then remap the relationship with the Spill to use the new </a:t>
            </a:r>
            <a:r>
              <a:rPr lang="en-US" sz="2800" dirty="0" err="1" smtClean="0">
                <a:solidFill>
                  <a:schemeClr val="bg1"/>
                </a:solidFill>
              </a:rPr>
              <a:t>FieldCenter</a:t>
            </a:r>
            <a:r>
              <a:rPr lang="en-US" sz="2800" dirty="0" smtClean="0">
                <a:solidFill>
                  <a:schemeClr val="bg1"/>
                </a:solidFill>
              </a:rPr>
              <a:t> node, and delete the Spill-Field relationship. </a:t>
            </a:r>
            <a:endParaRPr lang="en-US" sz="2800" dirty="0" smtClean="0">
              <a:solidFill>
                <a:schemeClr val="bg1"/>
              </a:solidFill>
            </a:endParaRPr>
          </a:p>
        </p:txBody>
      </p:sp>
      <p:sp>
        <p:nvSpPr>
          <p:cNvPr id="2" name="Rectangle 1"/>
          <p:cNvSpPr/>
          <p:nvPr/>
        </p:nvSpPr>
        <p:spPr>
          <a:xfrm>
            <a:off x="172720" y="293589"/>
            <a:ext cx="8239760" cy="6186309"/>
          </a:xfrm>
          <a:prstGeom prst="rect">
            <a:avLst/>
          </a:prstGeom>
        </p:spPr>
        <p:txBody>
          <a:bodyPr wrap="square">
            <a:spAutoFit/>
          </a:bodyPr>
          <a:lstStyle/>
          <a:p>
            <a:r>
              <a:rPr lang="en-US" dirty="0">
                <a:solidFill>
                  <a:srgbClr val="608B4E"/>
                </a:solidFill>
                <a:latin typeface="Menlo" charset="0"/>
              </a:rPr>
              <a:t>// TOO MANY </a:t>
            </a:r>
            <a:r>
              <a:rPr lang="en-US" dirty="0" err="1">
                <a:solidFill>
                  <a:srgbClr val="608B4E"/>
                </a:solidFill>
                <a:latin typeface="Menlo" charset="0"/>
              </a:rPr>
              <a:t>IsInField</a:t>
            </a:r>
            <a:r>
              <a:rPr lang="en-US" dirty="0">
                <a:solidFill>
                  <a:srgbClr val="608B4E"/>
                </a:solidFill>
                <a:latin typeface="Menlo" charset="0"/>
              </a:rPr>
              <a:t>-&gt;Spill links</a:t>
            </a:r>
            <a:endParaRPr lang="en-US" dirty="0">
              <a:solidFill>
                <a:srgbClr val="D4D4D4"/>
              </a:solidFill>
              <a:latin typeface="Menlo" charset="0"/>
            </a:endParaRPr>
          </a:p>
          <a:p>
            <a:r>
              <a:rPr lang="en-US" dirty="0">
                <a:solidFill>
                  <a:srgbClr val="608B4E"/>
                </a:solidFill>
                <a:latin typeface="Menlo" charset="0"/>
              </a:rPr>
              <a:t>// Refactor Field Center out of Fields</a:t>
            </a:r>
            <a:endParaRPr lang="en-US" dirty="0">
              <a:solidFill>
                <a:srgbClr val="D4D4D4"/>
              </a:solidFill>
              <a:latin typeface="Menlo" charset="0"/>
            </a:endParaRPr>
          </a:p>
          <a:p>
            <a:r>
              <a:rPr lang="en-US" dirty="0">
                <a:solidFill>
                  <a:srgbClr val="C586C0"/>
                </a:solidFill>
                <a:latin typeface="Menlo" charset="0"/>
              </a:rPr>
              <a:t>MATCH</a:t>
            </a:r>
            <a:r>
              <a:rPr lang="en-US" dirty="0">
                <a:solidFill>
                  <a:srgbClr val="D4D4D4"/>
                </a:solidFill>
                <a:latin typeface="Menlo" charset="0"/>
              </a:rPr>
              <a:t> (</a:t>
            </a:r>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Field</a:t>
            </a:r>
            <a:r>
              <a:rPr lang="en-US" dirty="0">
                <a:solidFill>
                  <a:srgbClr val="D4D4D4"/>
                </a:solidFill>
                <a:latin typeface="Menlo" charset="0"/>
              </a:rPr>
              <a:t>) </a:t>
            </a:r>
          </a:p>
          <a:p>
            <a:r>
              <a:rPr lang="en-US" dirty="0">
                <a:solidFill>
                  <a:srgbClr val="C586C0"/>
                </a:solidFill>
                <a:latin typeface="Menlo" charset="0"/>
              </a:rPr>
              <a:t>where</a:t>
            </a:r>
            <a:r>
              <a:rPr lang="en-US" dirty="0">
                <a:solidFill>
                  <a:srgbClr val="D4D4D4"/>
                </a:solidFill>
                <a:latin typeface="Menlo" charset="0"/>
              </a:rPr>
              <a:t> </a:t>
            </a:r>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FieldCenter</a:t>
            </a:r>
            <a:r>
              <a:rPr lang="en-US" dirty="0">
                <a:solidFill>
                  <a:srgbClr val="D4D4D4"/>
                </a:solidFill>
                <a:latin typeface="Menlo" charset="0"/>
              </a:rPr>
              <a:t> &lt;&gt; </a:t>
            </a:r>
            <a:r>
              <a:rPr lang="en-US" dirty="0">
                <a:solidFill>
                  <a:srgbClr val="CE9178"/>
                </a:solidFill>
                <a:latin typeface="Menlo" charset="0"/>
              </a:rPr>
              <a:t>''</a:t>
            </a:r>
            <a:endParaRPr lang="en-US" dirty="0">
              <a:solidFill>
                <a:srgbClr val="D4D4D4"/>
              </a:solidFill>
              <a:latin typeface="Menlo" charset="0"/>
            </a:endParaRPr>
          </a:p>
          <a:p>
            <a:r>
              <a:rPr lang="en-US" dirty="0">
                <a:solidFill>
                  <a:srgbClr val="9CDCFE"/>
                </a:solidFill>
                <a:latin typeface="Menlo" charset="0"/>
              </a:rPr>
              <a:t>CALL</a:t>
            </a:r>
            <a:r>
              <a:rPr lang="en-US" dirty="0">
                <a:solidFill>
                  <a:srgbClr val="D4D4D4"/>
                </a:solidFill>
                <a:latin typeface="Menlo" charset="0"/>
              </a:rPr>
              <a:t> </a:t>
            </a:r>
            <a:r>
              <a:rPr lang="en-US" dirty="0" err="1">
                <a:solidFill>
                  <a:srgbClr val="9CDCFE"/>
                </a:solidFill>
                <a:latin typeface="Menlo" charset="0"/>
              </a:rPr>
              <a:t>apoc</a:t>
            </a:r>
            <a:r>
              <a:rPr lang="en-US" dirty="0" err="1">
                <a:solidFill>
                  <a:srgbClr val="D4D4D4"/>
                </a:solidFill>
                <a:latin typeface="Menlo" charset="0"/>
              </a:rPr>
              <a:t>.</a:t>
            </a:r>
            <a:r>
              <a:rPr lang="en-US" dirty="0" err="1">
                <a:solidFill>
                  <a:srgbClr val="569CD6"/>
                </a:solidFill>
                <a:latin typeface="Menlo" charset="0"/>
              </a:rPr>
              <a:t>create</a:t>
            </a:r>
            <a:r>
              <a:rPr lang="en-US" dirty="0" err="1">
                <a:solidFill>
                  <a:srgbClr val="D4D4D4"/>
                </a:solidFill>
                <a:latin typeface="Menlo" charset="0"/>
              </a:rPr>
              <a:t>.</a:t>
            </a:r>
            <a:r>
              <a:rPr lang="en-US" dirty="0" err="1">
                <a:solidFill>
                  <a:srgbClr val="9CDCFE"/>
                </a:solidFill>
                <a:latin typeface="Menlo" charset="0"/>
              </a:rPr>
              <a:t>uuids</a:t>
            </a:r>
            <a:r>
              <a:rPr lang="en-US" dirty="0">
                <a:solidFill>
                  <a:srgbClr val="D4D4D4"/>
                </a:solidFill>
                <a:latin typeface="Menlo" charset="0"/>
              </a:rPr>
              <a:t>(</a:t>
            </a:r>
            <a:r>
              <a:rPr lang="en-US" dirty="0">
                <a:solidFill>
                  <a:srgbClr val="B5CEA8"/>
                </a:solidFill>
                <a:latin typeface="Menlo" charset="0"/>
              </a:rPr>
              <a:t>1</a:t>
            </a:r>
            <a:r>
              <a:rPr lang="en-US" dirty="0">
                <a:solidFill>
                  <a:srgbClr val="D4D4D4"/>
                </a:solidFill>
                <a:latin typeface="Menlo" charset="0"/>
              </a:rPr>
              <a:t>) </a:t>
            </a:r>
            <a:r>
              <a:rPr lang="en-US" dirty="0">
                <a:solidFill>
                  <a:srgbClr val="9CDCFE"/>
                </a:solidFill>
                <a:latin typeface="Menlo" charset="0"/>
              </a:rPr>
              <a:t>YIELD</a:t>
            </a:r>
            <a:r>
              <a:rPr lang="en-US" dirty="0">
                <a:solidFill>
                  <a:srgbClr val="D4D4D4"/>
                </a:solidFill>
                <a:latin typeface="Menlo" charset="0"/>
              </a:rPr>
              <a:t> </a:t>
            </a:r>
            <a:r>
              <a:rPr lang="en-US" dirty="0" err="1">
                <a:solidFill>
                  <a:srgbClr val="9CDCFE"/>
                </a:solidFill>
                <a:latin typeface="Menlo" charset="0"/>
              </a:rPr>
              <a:t>uuid</a:t>
            </a:r>
            <a:r>
              <a:rPr lang="en-US" dirty="0">
                <a:solidFill>
                  <a:srgbClr val="D4D4D4"/>
                </a:solidFill>
                <a:latin typeface="Menlo" charset="0"/>
              </a:rPr>
              <a:t> </a:t>
            </a:r>
            <a:r>
              <a:rPr lang="en-US" dirty="0">
                <a:solidFill>
                  <a:srgbClr val="C586C0"/>
                </a:solidFill>
                <a:latin typeface="Menlo" charset="0"/>
              </a:rPr>
              <a:t>as</a:t>
            </a:r>
            <a:r>
              <a:rPr lang="en-US" dirty="0">
                <a:solidFill>
                  <a:srgbClr val="D4D4D4"/>
                </a:solidFill>
                <a:latin typeface="Menlo" charset="0"/>
              </a:rPr>
              <a:t> </a:t>
            </a:r>
            <a:r>
              <a:rPr lang="en-US" dirty="0" err="1">
                <a:solidFill>
                  <a:srgbClr val="9CDCFE"/>
                </a:solidFill>
                <a:latin typeface="Menlo" charset="0"/>
              </a:rPr>
              <a:t>Uuid</a:t>
            </a:r>
            <a:endParaRPr lang="en-US" dirty="0">
              <a:solidFill>
                <a:srgbClr val="D4D4D4"/>
              </a:solidFill>
              <a:latin typeface="Menlo" charset="0"/>
            </a:endParaRPr>
          </a:p>
          <a:p>
            <a:r>
              <a:rPr lang="en-US" dirty="0">
                <a:solidFill>
                  <a:srgbClr val="569CD6"/>
                </a:solidFill>
                <a:latin typeface="Menlo" charset="0"/>
              </a:rPr>
              <a:t>MERGE</a:t>
            </a:r>
            <a:r>
              <a:rPr lang="en-US" dirty="0">
                <a:solidFill>
                  <a:srgbClr val="D4D4D4"/>
                </a:solidFill>
                <a:latin typeface="Menlo" charset="0"/>
              </a:rPr>
              <a:t> (</a:t>
            </a:r>
            <a:r>
              <a:rPr lang="en-US" dirty="0" err="1">
                <a:solidFill>
                  <a:srgbClr val="9CDCFE"/>
                </a:solidFill>
                <a:latin typeface="Menlo" charset="0"/>
              </a:rPr>
              <a:t>fc</a:t>
            </a:r>
            <a:r>
              <a:rPr lang="en-US" dirty="0" err="1">
                <a:solidFill>
                  <a:srgbClr val="D4D4D4"/>
                </a:solidFill>
                <a:latin typeface="Menlo" charset="0"/>
              </a:rPr>
              <a:t>:</a:t>
            </a:r>
            <a:r>
              <a:rPr lang="en-US" dirty="0" err="1">
                <a:solidFill>
                  <a:srgbClr val="9CDCFE"/>
                </a:solidFill>
                <a:latin typeface="Menlo" charset="0"/>
              </a:rPr>
              <a:t>FieldCenter</a:t>
            </a:r>
            <a:r>
              <a:rPr lang="en-US" dirty="0" err="1">
                <a:solidFill>
                  <a:srgbClr val="D4D4D4"/>
                </a:solidFill>
                <a:latin typeface="Menlo" charset="0"/>
              </a:rPr>
              <a:t>:</a:t>
            </a:r>
            <a:r>
              <a:rPr lang="en-US" dirty="0" err="1">
                <a:solidFill>
                  <a:srgbClr val="9CDCFE"/>
                </a:solidFill>
                <a:latin typeface="Menlo" charset="0"/>
              </a:rPr>
              <a:t>Card</a:t>
            </a:r>
            <a:r>
              <a:rPr lang="en-US" dirty="0">
                <a:solidFill>
                  <a:srgbClr val="D4D4D4"/>
                </a:solidFill>
                <a:latin typeface="Menlo" charset="0"/>
              </a:rPr>
              <a:t> </a:t>
            </a:r>
            <a:r>
              <a:rPr lang="en-US" dirty="0">
                <a:solidFill>
                  <a:srgbClr val="C586C0"/>
                </a:solidFill>
                <a:latin typeface="Menlo" charset="0"/>
              </a:rPr>
              <a:t>{</a:t>
            </a:r>
            <a:r>
              <a:rPr lang="en-US" dirty="0" err="1">
                <a:solidFill>
                  <a:srgbClr val="9CDCFE"/>
                </a:solidFill>
                <a:latin typeface="Menlo" charset="0"/>
              </a:rPr>
              <a:t>Name</a:t>
            </a:r>
            <a:r>
              <a:rPr lang="en-US" dirty="0" err="1">
                <a:solidFill>
                  <a:srgbClr val="C586C0"/>
                </a:solidFill>
                <a:latin typeface="Menlo" charset="0"/>
              </a:rPr>
              <a:t>:</a:t>
            </a:r>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FieldCenter</a:t>
            </a:r>
            <a:r>
              <a:rPr lang="en-US" dirty="0">
                <a:solidFill>
                  <a:srgbClr val="C586C0"/>
                </a:solidFill>
                <a:latin typeface="Menlo" charset="0"/>
              </a:rPr>
              <a:t>}</a:t>
            </a:r>
            <a:r>
              <a:rPr lang="en-US" dirty="0">
                <a:solidFill>
                  <a:srgbClr val="D4D4D4"/>
                </a:solidFill>
                <a:latin typeface="Menlo" charset="0"/>
              </a:rPr>
              <a:t>)</a:t>
            </a:r>
          </a:p>
          <a:p>
            <a:r>
              <a:rPr lang="en-US" dirty="0">
                <a:solidFill>
                  <a:srgbClr val="569CD6"/>
                </a:solidFill>
                <a:latin typeface="Menlo" charset="0"/>
              </a:rPr>
              <a:t>ON CREATE</a:t>
            </a:r>
            <a:endParaRPr lang="en-US" dirty="0">
              <a:solidFill>
                <a:srgbClr val="D4D4D4"/>
              </a:solidFill>
              <a:latin typeface="Menlo" charset="0"/>
            </a:endParaRPr>
          </a:p>
          <a:p>
            <a:r>
              <a:rPr lang="en-US" dirty="0">
                <a:solidFill>
                  <a:srgbClr val="569CD6"/>
                </a:solidFill>
                <a:latin typeface="Menlo" charset="0"/>
              </a:rPr>
              <a:t>set</a:t>
            </a:r>
            <a:r>
              <a:rPr lang="en-US" dirty="0">
                <a:solidFill>
                  <a:srgbClr val="D4D4D4"/>
                </a:solidFill>
                <a:latin typeface="Menlo" charset="0"/>
              </a:rPr>
              <a:t> </a:t>
            </a:r>
          </a:p>
          <a:p>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Uuid</a:t>
            </a:r>
            <a:r>
              <a:rPr lang="en-US" dirty="0">
                <a:solidFill>
                  <a:srgbClr val="D4D4D4"/>
                </a:solidFill>
                <a:latin typeface="Menlo" charset="0"/>
              </a:rPr>
              <a:t> = </a:t>
            </a:r>
            <a:r>
              <a:rPr lang="en-US" dirty="0" err="1">
                <a:solidFill>
                  <a:srgbClr val="9CDCFE"/>
                </a:solidFill>
                <a:latin typeface="Menlo" charset="0"/>
              </a:rPr>
              <a:t>Uuid</a:t>
            </a:r>
            <a:endParaRPr lang="en-US" dirty="0">
              <a:solidFill>
                <a:srgbClr val="D4D4D4"/>
              </a:solidFill>
              <a:latin typeface="Menlo" charset="0"/>
            </a:endParaRPr>
          </a:p>
          <a:p>
            <a:r>
              <a:rPr lang="en-US" dirty="0">
                <a:solidFill>
                  <a:srgbClr val="D4D4D4"/>
                </a:solidFill>
                <a:latin typeface="Menlo" charset="0"/>
              </a:rPr>
              <a:t/>
            </a:r>
            <a:br>
              <a:rPr lang="en-US" dirty="0">
                <a:solidFill>
                  <a:srgbClr val="D4D4D4"/>
                </a:solidFill>
                <a:latin typeface="Menlo" charset="0"/>
              </a:rPr>
            </a:br>
            <a:r>
              <a:rPr lang="en-US" dirty="0">
                <a:solidFill>
                  <a:srgbClr val="569CD6"/>
                </a:solidFill>
                <a:latin typeface="Menlo" charset="0"/>
              </a:rPr>
              <a:t>MERGE</a:t>
            </a:r>
            <a:r>
              <a:rPr lang="en-US" dirty="0">
                <a:solidFill>
                  <a:srgbClr val="D4D4D4"/>
                </a:solidFill>
                <a:latin typeface="Menlo" charset="0"/>
              </a:rPr>
              <a:t> (</a:t>
            </a:r>
            <a:r>
              <a:rPr lang="en-US" dirty="0">
                <a:solidFill>
                  <a:srgbClr val="9CDCFE"/>
                </a:solidFill>
                <a:latin typeface="Menlo" charset="0"/>
              </a:rPr>
              <a:t>f</a:t>
            </a:r>
            <a:r>
              <a:rPr lang="en-US" dirty="0">
                <a:solidFill>
                  <a:srgbClr val="D4D4D4"/>
                </a:solidFill>
                <a:latin typeface="Menlo" charset="0"/>
              </a:rPr>
              <a:t>)</a:t>
            </a:r>
            <a:r>
              <a:rPr lang="en-US" dirty="0">
                <a:solidFill>
                  <a:srgbClr val="DCDCAA"/>
                </a:solidFill>
                <a:latin typeface="Menlo" charset="0"/>
              </a:rPr>
              <a:t>-</a:t>
            </a:r>
            <a:r>
              <a:rPr lang="en-US" dirty="0">
                <a:solidFill>
                  <a:srgbClr val="D4D4D4"/>
                </a:solidFill>
                <a:latin typeface="Menlo" charset="0"/>
              </a:rPr>
              <a:t>[:</a:t>
            </a:r>
            <a:r>
              <a:rPr lang="en-US" dirty="0" err="1">
                <a:solidFill>
                  <a:srgbClr val="4EC9B0"/>
                </a:solidFill>
                <a:latin typeface="Menlo" charset="0"/>
              </a:rPr>
              <a:t>IsCenteredIn</a:t>
            </a:r>
            <a:r>
              <a:rPr lang="en-US" dirty="0">
                <a:solidFill>
                  <a:srgbClr val="D4D4D4"/>
                </a:solidFill>
                <a:latin typeface="Menlo" charset="0"/>
              </a:rPr>
              <a:t>]</a:t>
            </a:r>
            <a:r>
              <a:rPr lang="en-US" dirty="0">
                <a:solidFill>
                  <a:srgbClr val="DCDCAA"/>
                </a:solidFill>
                <a:latin typeface="Menlo" charset="0"/>
              </a:rPr>
              <a:t>-&gt;</a:t>
            </a:r>
            <a:r>
              <a:rPr lang="en-US" dirty="0">
                <a:solidFill>
                  <a:srgbClr val="D4D4D4"/>
                </a:solidFill>
                <a:latin typeface="Menlo" charset="0"/>
              </a:rPr>
              <a:t>(</a:t>
            </a:r>
            <a:r>
              <a:rPr lang="en-US" dirty="0">
                <a:solidFill>
                  <a:srgbClr val="9CDCFE"/>
                </a:solidFill>
                <a:latin typeface="Menlo" charset="0"/>
              </a:rPr>
              <a:t>fc</a:t>
            </a:r>
            <a:r>
              <a:rPr lang="en-US" dirty="0">
                <a:solidFill>
                  <a:srgbClr val="D4D4D4"/>
                </a:solidFill>
                <a:latin typeface="Menlo" charset="0"/>
              </a:rPr>
              <a:t>)</a:t>
            </a:r>
          </a:p>
          <a:p>
            <a:r>
              <a:rPr lang="en-US" dirty="0">
                <a:solidFill>
                  <a:srgbClr val="569CD6"/>
                </a:solidFill>
                <a:latin typeface="Menlo" charset="0"/>
              </a:rPr>
              <a:t>REMOVE</a:t>
            </a:r>
            <a:r>
              <a:rPr lang="en-US" dirty="0">
                <a:solidFill>
                  <a:srgbClr val="D4D4D4"/>
                </a:solidFill>
                <a:latin typeface="Menlo" charset="0"/>
              </a:rPr>
              <a:t> </a:t>
            </a:r>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FieldCenter</a:t>
            </a:r>
            <a:r>
              <a:rPr lang="en-US" dirty="0">
                <a:solidFill>
                  <a:srgbClr val="D4D4D4"/>
                </a:solidFill>
                <a:latin typeface="Menlo" charset="0"/>
              </a:rPr>
              <a:t>;</a:t>
            </a:r>
          </a:p>
          <a:p>
            <a:r>
              <a:rPr lang="en-US" dirty="0">
                <a:solidFill>
                  <a:srgbClr val="D4D4D4"/>
                </a:solidFill>
                <a:latin typeface="Menlo" charset="0"/>
              </a:rPr>
              <a:t/>
            </a:r>
            <a:br>
              <a:rPr lang="en-US" dirty="0">
                <a:solidFill>
                  <a:srgbClr val="D4D4D4"/>
                </a:solidFill>
                <a:latin typeface="Menlo" charset="0"/>
              </a:rPr>
            </a:br>
            <a:r>
              <a:rPr lang="en-US" dirty="0">
                <a:solidFill>
                  <a:srgbClr val="608B4E"/>
                </a:solidFill>
                <a:latin typeface="Menlo" charset="0"/>
              </a:rPr>
              <a:t>// remap relationship with spill: </a:t>
            </a:r>
            <a:endParaRPr lang="en-US" dirty="0">
              <a:solidFill>
                <a:srgbClr val="D4D4D4"/>
              </a:solidFill>
              <a:latin typeface="Menlo" charset="0"/>
            </a:endParaRPr>
          </a:p>
          <a:p>
            <a:r>
              <a:rPr lang="en-US" dirty="0">
                <a:solidFill>
                  <a:srgbClr val="C586C0"/>
                </a:solidFill>
                <a:latin typeface="Menlo" charset="0"/>
              </a:rPr>
              <a:t>MATCH</a:t>
            </a:r>
            <a:r>
              <a:rPr lang="en-US" dirty="0">
                <a:solidFill>
                  <a:srgbClr val="D4D4D4"/>
                </a:solidFill>
                <a:latin typeface="Menlo" charset="0"/>
              </a:rPr>
              <a:t> (</a:t>
            </a:r>
            <a:r>
              <a:rPr lang="en-US" dirty="0" err="1">
                <a:solidFill>
                  <a:srgbClr val="9CDCFE"/>
                </a:solidFill>
                <a:latin typeface="Menlo" charset="0"/>
              </a:rPr>
              <a:t>s</a:t>
            </a:r>
            <a:r>
              <a:rPr lang="en-US" dirty="0" err="1">
                <a:solidFill>
                  <a:srgbClr val="D4D4D4"/>
                </a:solidFill>
                <a:latin typeface="Menlo" charset="0"/>
              </a:rPr>
              <a:t>:</a:t>
            </a:r>
            <a:r>
              <a:rPr lang="en-US" dirty="0" err="1">
                <a:solidFill>
                  <a:srgbClr val="9CDCFE"/>
                </a:solidFill>
                <a:latin typeface="Menlo" charset="0"/>
              </a:rPr>
              <a:t>Spill</a:t>
            </a:r>
            <a:r>
              <a:rPr lang="en-US" dirty="0">
                <a:solidFill>
                  <a:srgbClr val="D4D4D4"/>
                </a:solidFill>
                <a:latin typeface="Menlo" charset="0"/>
              </a:rPr>
              <a:t>)</a:t>
            </a:r>
            <a:r>
              <a:rPr lang="en-US" dirty="0">
                <a:solidFill>
                  <a:srgbClr val="DCDCAA"/>
                </a:solidFill>
                <a:latin typeface="Menlo" charset="0"/>
              </a:rPr>
              <a:t>-</a:t>
            </a:r>
            <a:r>
              <a:rPr lang="en-US" dirty="0">
                <a:solidFill>
                  <a:srgbClr val="D4D4D4"/>
                </a:solidFill>
                <a:latin typeface="Menlo" charset="0"/>
              </a:rPr>
              <a:t>[</a:t>
            </a:r>
            <a:r>
              <a:rPr lang="en-US" dirty="0" err="1">
                <a:solidFill>
                  <a:srgbClr val="9CDCFE"/>
                </a:solidFill>
                <a:latin typeface="Menlo" charset="0"/>
              </a:rPr>
              <a:t>d</a:t>
            </a:r>
            <a:r>
              <a:rPr lang="en-US" dirty="0" err="1">
                <a:solidFill>
                  <a:srgbClr val="D4D4D4"/>
                </a:solidFill>
                <a:latin typeface="Menlo" charset="0"/>
              </a:rPr>
              <a:t>:</a:t>
            </a:r>
            <a:r>
              <a:rPr lang="en-US" dirty="0" err="1">
                <a:solidFill>
                  <a:srgbClr val="4EC9B0"/>
                </a:solidFill>
                <a:latin typeface="Menlo" charset="0"/>
              </a:rPr>
              <a:t>IsInField</a:t>
            </a:r>
            <a:r>
              <a:rPr lang="en-US" dirty="0">
                <a:solidFill>
                  <a:srgbClr val="D4D4D4"/>
                </a:solidFill>
                <a:latin typeface="Menlo" charset="0"/>
              </a:rPr>
              <a:t>]</a:t>
            </a:r>
            <a:r>
              <a:rPr lang="en-US" dirty="0">
                <a:solidFill>
                  <a:srgbClr val="DCDCAA"/>
                </a:solidFill>
                <a:latin typeface="Menlo" charset="0"/>
              </a:rPr>
              <a:t>-&gt;</a:t>
            </a:r>
            <a:r>
              <a:rPr lang="en-US" dirty="0">
                <a:solidFill>
                  <a:srgbClr val="D4D4D4"/>
                </a:solidFill>
                <a:latin typeface="Menlo" charset="0"/>
              </a:rPr>
              <a:t>(</a:t>
            </a:r>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Field</a:t>
            </a:r>
            <a:r>
              <a:rPr lang="en-US" dirty="0">
                <a:solidFill>
                  <a:srgbClr val="D4D4D4"/>
                </a:solidFill>
                <a:latin typeface="Menlo" charset="0"/>
              </a:rPr>
              <a:t>)</a:t>
            </a:r>
          </a:p>
          <a:p>
            <a:r>
              <a:rPr lang="en-US" dirty="0">
                <a:solidFill>
                  <a:srgbClr val="C586C0"/>
                </a:solidFill>
                <a:latin typeface="Menlo" charset="0"/>
              </a:rPr>
              <a:t>MATCH</a:t>
            </a:r>
            <a:r>
              <a:rPr lang="en-US" dirty="0">
                <a:solidFill>
                  <a:srgbClr val="D4D4D4"/>
                </a:solidFill>
                <a:latin typeface="Menlo" charset="0"/>
              </a:rPr>
              <a:t> (</a:t>
            </a:r>
            <a:r>
              <a:rPr lang="en-US" dirty="0" err="1">
                <a:solidFill>
                  <a:srgbClr val="9CDCFE"/>
                </a:solidFill>
                <a:latin typeface="Menlo" charset="0"/>
              </a:rPr>
              <a:t>fc</a:t>
            </a:r>
            <a:r>
              <a:rPr lang="en-US" dirty="0" err="1">
                <a:solidFill>
                  <a:srgbClr val="D4D4D4"/>
                </a:solidFill>
                <a:latin typeface="Menlo" charset="0"/>
              </a:rPr>
              <a:t>:</a:t>
            </a:r>
            <a:r>
              <a:rPr lang="en-US" dirty="0" err="1">
                <a:solidFill>
                  <a:srgbClr val="9CDCFE"/>
                </a:solidFill>
                <a:latin typeface="Menlo" charset="0"/>
              </a:rPr>
              <a:t>FieldCenter</a:t>
            </a:r>
            <a:r>
              <a:rPr lang="en-US" dirty="0">
                <a:solidFill>
                  <a:srgbClr val="D4D4D4"/>
                </a:solidFill>
                <a:latin typeface="Menlo" charset="0"/>
              </a:rPr>
              <a:t>) </a:t>
            </a:r>
            <a:r>
              <a:rPr lang="en-US" dirty="0">
                <a:solidFill>
                  <a:srgbClr val="C586C0"/>
                </a:solidFill>
                <a:latin typeface="Menlo" charset="0"/>
              </a:rPr>
              <a:t>where</a:t>
            </a:r>
            <a:r>
              <a:rPr lang="en-US" dirty="0">
                <a:solidFill>
                  <a:srgbClr val="D4D4D4"/>
                </a:solidFill>
                <a:latin typeface="Menlo" charset="0"/>
              </a:rPr>
              <a:t> </a:t>
            </a:r>
            <a:r>
              <a:rPr lang="en-US" dirty="0" err="1">
                <a:solidFill>
                  <a:srgbClr val="9CDCFE"/>
                </a:solidFill>
                <a:latin typeface="Menlo" charset="0"/>
              </a:rPr>
              <a:t>fc</a:t>
            </a:r>
            <a:r>
              <a:rPr lang="en-US" dirty="0" err="1">
                <a:solidFill>
                  <a:srgbClr val="D4D4D4"/>
                </a:solidFill>
                <a:latin typeface="Menlo" charset="0"/>
              </a:rPr>
              <a:t>.</a:t>
            </a:r>
            <a:r>
              <a:rPr lang="en-US" dirty="0" err="1">
                <a:solidFill>
                  <a:srgbClr val="9CDCFE"/>
                </a:solidFill>
                <a:latin typeface="Menlo" charset="0"/>
              </a:rPr>
              <a:t>Name</a:t>
            </a:r>
            <a:r>
              <a:rPr lang="en-US" dirty="0">
                <a:solidFill>
                  <a:srgbClr val="D4D4D4"/>
                </a:solidFill>
                <a:latin typeface="Menlo" charset="0"/>
              </a:rPr>
              <a:t>=</a:t>
            </a:r>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Name</a:t>
            </a:r>
            <a:r>
              <a:rPr lang="en-US" dirty="0">
                <a:solidFill>
                  <a:srgbClr val="D4D4D4"/>
                </a:solidFill>
                <a:latin typeface="Menlo" charset="0"/>
              </a:rPr>
              <a:t> </a:t>
            </a:r>
          </a:p>
          <a:p>
            <a:r>
              <a:rPr lang="en-US" dirty="0">
                <a:solidFill>
                  <a:srgbClr val="D4D4D4"/>
                </a:solidFill>
                <a:latin typeface="Menlo" charset="0"/>
              </a:rPr>
              <a:t/>
            </a:r>
            <a:br>
              <a:rPr lang="en-US" dirty="0">
                <a:solidFill>
                  <a:srgbClr val="D4D4D4"/>
                </a:solidFill>
                <a:latin typeface="Menlo" charset="0"/>
              </a:rPr>
            </a:br>
            <a:r>
              <a:rPr lang="en-US" dirty="0">
                <a:solidFill>
                  <a:srgbClr val="569CD6"/>
                </a:solidFill>
                <a:latin typeface="Menlo" charset="0"/>
              </a:rPr>
              <a:t>MERGE</a:t>
            </a:r>
            <a:r>
              <a:rPr lang="en-US" dirty="0">
                <a:solidFill>
                  <a:srgbClr val="D4D4D4"/>
                </a:solidFill>
                <a:latin typeface="Menlo" charset="0"/>
              </a:rPr>
              <a:t> (</a:t>
            </a:r>
            <a:r>
              <a:rPr lang="en-US" dirty="0">
                <a:solidFill>
                  <a:srgbClr val="9CDCFE"/>
                </a:solidFill>
                <a:latin typeface="Menlo" charset="0"/>
              </a:rPr>
              <a:t>s</a:t>
            </a:r>
            <a:r>
              <a:rPr lang="en-US" dirty="0">
                <a:solidFill>
                  <a:srgbClr val="D4D4D4"/>
                </a:solidFill>
                <a:latin typeface="Menlo" charset="0"/>
              </a:rPr>
              <a:t>)</a:t>
            </a:r>
            <a:r>
              <a:rPr lang="en-US" dirty="0">
                <a:solidFill>
                  <a:srgbClr val="DCDCAA"/>
                </a:solidFill>
                <a:latin typeface="Menlo" charset="0"/>
              </a:rPr>
              <a:t>-</a:t>
            </a:r>
            <a:r>
              <a:rPr lang="en-US" dirty="0">
                <a:solidFill>
                  <a:srgbClr val="D4D4D4"/>
                </a:solidFill>
                <a:latin typeface="Menlo" charset="0"/>
              </a:rPr>
              <a:t>[:</a:t>
            </a:r>
            <a:r>
              <a:rPr lang="en-US" dirty="0" err="1">
                <a:solidFill>
                  <a:srgbClr val="4EC9B0"/>
                </a:solidFill>
                <a:latin typeface="Menlo" charset="0"/>
              </a:rPr>
              <a:t>IsInFieldCenter</a:t>
            </a:r>
            <a:r>
              <a:rPr lang="en-US" dirty="0">
                <a:solidFill>
                  <a:srgbClr val="D4D4D4"/>
                </a:solidFill>
                <a:latin typeface="Menlo" charset="0"/>
              </a:rPr>
              <a:t>]</a:t>
            </a:r>
            <a:r>
              <a:rPr lang="en-US" dirty="0">
                <a:solidFill>
                  <a:srgbClr val="DCDCAA"/>
                </a:solidFill>
                <a:latin typeface="Menlo" charset="0"/>
              </a:rPr>
              <a:t>-&gt;</a:t>
            </a:r>
            <a:r>
              <a:rPr lang="en-US" dirty="0">
                <a:solidFill>
                  <a:srgbClr val="D4D4D4"/>
                </a:solidFill>
                <a:latin typeface="Menlo" charset="0"/>
              </a:rPr>
              <a:t>(</a:t>
            </a:r>
            <a:r>
              <a:rPr lang="en-US" dirty="0">
                <a:solidFill>
                  <a:srgbClr val="9CDCFE"/>
                </a:solidFill>
                <a:latin typeface="Menlo" charset="0"/>
              </a:rPr>
              <a:t>fc</a:t>
            </a:r>
            <a:r>
              <a:rPr lang="en-US" dirty="0">
                <a:solidFill>
                  <a:srgbClr val="D4D4D4"/>
                </a:solidFill>
                <a:latin typeface="Menlo" charset="0"/>
              </a:rPr>
              <a:t>);</a:t>
            </a:r>
          </a:p>
          <a:p>
            <a:r>
              <a:rPr lang="en-US" dirty="0">
                <a:solidFill>
                  <a:srgbClr val="D4D4D4"/>
                </a:solidFill>
                <a:latin typeface="Menlo" charset="0"/>
              </a:rPr>
              <a:t/>
            </a:r>
            <a:br>
              <a:rPr lang="en-US" dirty="0">
                <a:solidFill>
                  <a:srgbClr val="D4D4D4"/>
                </a:solidFill>
                <a:latin typeface="Menlo" charset="0"/>
              </a:rPr>
            </a:br>
            <a:r>
              <a:rPr lang="en-US" dirty="0">
                <a:solidFill>
                  <a:srgbClr val="608B4E"/>
                </a:solidFill>
                <a:latin typeface="Menlo" charset="0"/>
              </a:rPr>
              <a:t>// now delete the spill-Field relationship</a:t>
            </a:r>
            <a:endParaRPr lang="en-US" dirty="0">
              <a:solidFill>
                <a:srgbClr val="D4D4D4"/>
              </a:solidFill>
              <a:latin typeface="Menlo" charset="0"/>
            </a:endParaRPr>
          </a:p>
          <a:p>
            <a:r>
              <a:rPr lang="en-US" dirty="0">
                <a:solidFill>
                  <a:srgbClr val="C586C0"/>
                </a:solidFill>
                <a:latin typeface="Menlo" charset="0"/>
              </a:rPr>
              <a:t>MATCH</a:t>
            </a:r>
            <a:r>
              <a:rPr lang="en-US" dirty="0">
                <a:solidFill>
                  <a:srgbClr val="D4D4D4"/>
                </a:solidFill>
                <a:latin typeface="Menlo" charset="0"/>
              </a:rPr>
              <a:t> (</a:t>
            </a:r>
            <a:r>
              <a:rPr lang="en-US" dirty="0" err="1">
                <a:solidFill>
                  <a:srgbClr val="9CDCFE"/>
                </a:solidFill>
                <a:latin typeface="Menlo" charset="0"/>
              </a:rPr>
              <a:t>s</a:t>
            </a:r>
            <a:r>
              <a:rPr lang="en-US" dirty="0" err="1">
                <a:solidFill>
                  <a:srgbClr val="D4D4D4"/>
                </a:solidFill>
                <a:latin typeface="Menlo" charset="0"/>
              </a:rPr>
              <a:t>:</a:t>
            </a:r>
            <a:r>
              <a:rPr lang="en-US" dirty="0" err="1">
                <a:solidFill>
                  <a:srgbClr val="9CDCFE"/>
                </a:solidFill>
                <a:latin typeface="Menlo" charset="0"/>
              </a:rPr>
              <a:t>Spill</a:t>
            </a:r>
            <a:r>
              <a:rPr lang="en-US" dirty="0">
                <a:solidFill>
                  <a:srgbClr val="D4D4D4"/>
                </a:solidFill>
                <a:latin typeface="Menlo" charset="0"/>
              </a:rPr>
              <a:t>)</a:t>
            </a:r>
            <a:r>
              <a:rPr lang="en-US" dirty="0">
                <a:solidFill>
                  <a:srgbClr val="DCDCAA"/>
                </a:solidFill>
                <a:latin typeface="Menlo" charset="0"/>
              </a:rPr>
              <a:t>-</a:t>
            </a:r>
            <a:r>
              <a:rPr lang="en-US" dirty="0">
                <a:solidFill>
                  <a:srgbClr val="D4D4D4"/>
                </a:solidFill>
                <a:latin typeface="Menlo" charset="0"/>
              </a:rPr>
              <a:t>[</a:t>
            </a:r>
            <a:r>
              <a:rPr lang="en-US" dirty="0" err="1">
                <a:solidFill>
                  <a:srgbClr val="9CDCFE"/>
                </a:solidFill>
                <a:latin typeface="Menlo" charset="0"/>
              </a:rPr>
              <a:t>d</a:t>
            </a:r>
            <a:r>
              <a:rPr lang="en-US" dirty="0" err="1">
                <a:solidFill>
                  <a:srgbClr val="D4D4D4"/>
                </a:solidFill>
                <a:latin typeface="Menlo" charset="0"/>
              </a:rPr>
              <a:t>:</a:t>
            </a:r>
            <a:r>
              <a:rPr lang="en-US" dirty="0" err="1">
                <a:solidFill>
                  <a:srgbClr val="4EC9B0"/>
                </a:solidFill>
                <a:latin typeface="Menlo" charset="0"/>
              </a:rPr>
              <a:t>IsInField</a:t>
            </a:r>
            <a:r>
              <a:rPr lang="en-US" dirty="0">
                <a:solidFill>
                  <a:srgbClr val="D4D4D4"/>
                </a:solidFill>
                <a:latin typeface="Menlo" charset="0"/>
              </a:rPr>
              <a:t>]</a:t>
            </a:r>
            <a:r>
              <a:rPr lang="en-US" dirty="0">
                <a:solidFill>
                  <a:srgbClr val="DCDCAA"/>
                </a:solidFill>
                <a:latin typeface="Menlo" charset="0"/>
              </a:rPr>
              <a:t>-&gt;</a:t>
            </a:r>
            <a:r>
              <a:rPr lang="en-US" dirty="0">
                <a:solidFill>
                  <a:srgbClr val="D4D4D4"/>
                </a:solidFill>
                <a:latin typeface="Menlo" charset="0"/>
              </a:rPr>
              <a:t>(</a:t>
            </a:r>
            <a:r>
              <a:rPr lang="en-US" dirty="0" err="1">
                <a:solidFill>
                  <a:srgbClr val="9CDCFE"/>
                </a:solidFill>
                <a:latin typeface="Menlo" charset="0"/>
              </a:rPr>
              <a:t>f</a:t>
            </a:r>
            <a:r>
              <a:rPr lang="en-US" dirty="0" err="1">
                <a:solidFill>
                  <a:srgbClr val="D4D4D4"/>
                </a:solidFill>
                <a:latin typeface="Menlo" charset="0"/>
              </a:rPr>
              <a:t>:</a:t>
            </a:r>
            <a:r>
              <a:rPr lang="en-US" dirty="0" err="1">
                <a:solidFill>
                  <a:srgbClr val="9CDCFE"/>
                </a:solidFill>
                <a:latin typeface="Menlo" charset="0"/>
              </a:rPr>
              <a:t>Field</a:t>
            </a:r>
            <a:r>
              <a:rPr lang="en-US" dirty="0">
                <a:solidFill>
                  <a:srgbClr val="D4D4D4"/>
                </a:solidFill>
                <a:latin typeface="Menlo" charset="0"/>
              </a:rPr>
              <a:t>)</a:t>
            </a:r>
          </a:p>
          <a:p>
            <a:r>
              <a:rPr lang="en-US" dirty="0">
                <a:solidFill>
                  <a:srgbClr val="569CD6"/>
                </a:solidFill>
                <a:latin typeface="Menlo" charset="0"/>
              </a:rPr>
              <a:t>DELETE</a:t>
            </a:r>
            <a:r>
              <a:rPr lang="en-US" dirty="0">
                <a:solidFill>
                  <a:srgbClr val="D4D4D4"/>
                </a:solidFill>
                <a:latin typeface="Menlo" charset="0"/>
              </a:rPr>
              <a:t> </a:t>
            </a:r>
            <a:r>
              <a:rPr lang="en-US" dirty="0" smtClean="0">
                <a:solidFill>
                  <a:srgbClr val="9CDCFE"/>
                </a:solidFill>
                <a:latin typeface="Menlo" charset="0"/>
              </a:rPr>
              <a:t>d</a:t>
            </a:r>
            <a:endParaRPr lang="en-US" dirty="0">
              <a:solidFill>
                <a:srgbClr val="D4D4D4"/>
              </a:solidFill>
              <a:latin typeface="Menlo" charset="0"/>
            </a:endParaRPr>
          </a:p>
        </p:txBody>
      </p:sp>
    </p:spTree>
    <p:extLst>
      <p:ext uri="{BB962C8B-B14F-4D97-AF65-F5344CB8AC3E}">
        <p14:creationId xmlns:p14="http://schemas.microsoft.com/office/powerpoint/2010/main" val="1808891262"/>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0328887" cy="6858000"/>
          </a:xfrm>
          <a:prstGeom prst="rect">
            <a:avLst/>
          </a:prstGeom>
        </p:spPr>
      </p:pic>
      <p:sp>
        <p:nvSpPr>
          <p:cNvPr id="2" name="TextBox 1"/>
          <p:cNvSpPr txBox="1"/>
          <p:nvPr/>
        </p:nvSpPr>
        <p:spPr>
          <a:xfrm>
            <a:off x="10485120" y="142240"/>
            <a:ext cx="1859280" cy="1477328"/>
          </a:xfrm>
          <a:prstGeom prst="rect">
            <a:avLst/>
          </a:prstGeom>
          <a:noFill/>
        </p:spPr>
        <p:txBody>
          <a:bodyPr wrap="square" rtlCol="0">
            <a:spAutoFit/>
          </a:bodyPr>
          <a:lstStyle/>
          <a:p>
            <a:r>
              <a:rPr lang="en-US" dirty="0" smtClean="0"/>
              <a:t>Neo4j makes mountains of data easy </a:t>
            </a:r>
            <a:r>
              <a:rPr lang="en-US" smtClean="0"/>
              <a:t>to integrate and work with!</a:t>
            </a:r>
            <a:endParaRPr lang="en-US"/>
          </a:p>
        </p:txBody>
      </p:sp>
    </p:spTree>
    <p:extLst>
      <p:ext uri="{BB962C8B-B14F-4D97-AF65-F5344CB8AC3E}">
        <p14:creationId xmlns:p14="http://schemas.microsoft.com/office/powerpoint/2010/main" val="21408394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88735" y="3518148"/>
            <a:ext cx="7071919" cy="1800472"/>
          </a:xfrm>
        </p:spPr>
        <p:txBody>
          <a:bodyPr>
            <a:normAutofit fontScale="62500" lnSpcReduction="20000"/>
          </a:bodyPr>
          <a:lstStyle/>
          <a:p>
            <a:r>
              <a:rPr lang="en-US" sz="12800" dirty="0">
                <a:latin typeface="Tahoma" charset="0"/>
                <a:ea typeface="Tahoma" charset="0"/>
                <a:cs typeface="Tahoma" charset="0"/>
              </a:rPr>
              <a:t>--&gt;</a:t>
            </a:r>
            <a:r>
              <a:rPr lang="en-US" sz="12800" dirty="0" err="1">
                <a:latin typeface="Tahoma" charset="0"/>
                <a:ea typeface="Tahoma" charset="0"/>
                <a:cs typeface="Tahoma" charset="0"/>
              </a:rPr>
              <a:t>theLink</a:t>
            </a:r>
            <a:r>
              <a:rPr lang="en-US" sz="12800" dirty="0">
                <a:latin typeface="Tahoma" charset="0"/>
                <a:ea typeface="Tahoma" charset="0"/>
                <a:cs typeface="Tahoma" charset="0"/>
                <a:sym typeface="Wingdings"/>
              </a:rPr>
              <a:t>&lt;--</a:t>
            </a:r>
          </a:p>
          <a:p>
            <a:r>
              <a:rPr lang="en-US" sz="5400" dirty="0">
                <a:latin typeface="Tahoma" charset="0"/>
                <a:ea typeface="Tahoma" charset="0"/>
                <a:cs typeface="Tahoma" charset="0"/>
                <a:sym typeface="Wingdings"/>
              </a:rPr>
              <a:t>: stop searching --&gt; start finding :</a:t>
            </a:r>
            <a:endParaRPr lang="en-US" sz="5400" dirty="0">
              <a:latin typeface="Tahoma" charset="0"/>
              <a:ea typeface="Tahoma" charset="0"/>
              <a:cs typeface="Tahoma" charset="0"/>
            </a:endParaRPr>
          </a:p>
        </p:txBody>
      </p:sp>
      <p:pic>
        <p:nvPicPr>
          <p:cNvPr id="5" name="Picture 4"/>
          <p:cNvPicPr>
            <a:picLocks noChangeAspect="1"/>
          </p:cNvPicPr>
          <p:nvPr/>
        </p:nvPicPr>
        <p:blipFill>
          <a:blip r:embed="rId2"/>
          <a:stretch>
            <a:fillRect/>
          </a:stretch>
        </p:blipFill>
        <p:spPr>
          <a:xfrm>
            <a:off x="1941444" y="394978"/>
            <a:ext cx="9144000" cy="2847766"/>
          </a:xfrm>
          <a:prstGeom prst="rect">
            <a:avLst/>
          </a:prstGeom>
        </p:spPr>
      </p:pic>
      <p:sp>
        <p:nvSpPr>
          <p:cNvPr id="2" name="TextBox 1"/>
          <p:cNvSpPr txBox="1"/>
          <p:nvPr/>
        </p:nvSpPr>
        <p:spPr>
          <a:xfrm>
            <a:off x="2683218" y="5434609"/>
            <a:ext cx="6877436" cy="584775"/>
          </a:xfrm>
          <a:prstGeom prst="rect">
            <a:avLst/>
          </a:prstGeom>
          <a:noFill/>
        </p:spPr>
        <p:txBody>
          <a:bodyPr wrap="square" rtlCol="0">
            <a:spAutoFit/>
          </a:bodyPr>
          <a:lstStyle/>
          <a:p>
            <a:pPr algn="ctr"/>
            <a:r>
              <a:rPr lang="en-US" sz="2800" smtClean="0">
                <a:hlinkClick r:id="rId3"/>
              </a:rPr>
              <a:t>https://</a:t>
            </a:r>
            <a:r>
              <a:rPr lang="en-US" sz="3200" dirty="0" smtClean="0">
                <a:hlinkClick r:id="rId3"/>
              </a:rPr>
              <a:t>www.menome.com</a:t>
            </a:r>
            <a:r>
              <a:rPr lang="en-US" sz="2800" dirty="0" smtClean="0"/>
              <a:t> </a:t>
            </a:r>
            <a:endParaRPr lang="en-US" sz="2800" dirty="0"/>
          </a:p>
        </p:txBody>
      </p:sp>
      <p:sp>
        <p:nvSpPr>
          <p:cNvPr id="4" name="TextBox 3"/>
          <p:cNvSpPr txBox="1"/>
          <p:nvPr/>
        </p:nvSpPr>
        <p:spPr>
          <a:xfrm>
            <a:off x="3500563" y="4822617"/>
            <a:ext cx="5242746" cy="369332"/>
          </a:xfrm>
          <a:prstGeom prst="rect">
            <a:avLst/>
          </a:prstGeom>
          <a:noFill/>
        </p:spPr>
        <p:txBody>
          <a:bodyPr wrap="square" rtlCol="0">
            <a:spAutoFit/>
          </a:bodyPr>
          <a:lstStyle/>
          <a:p>
            <a:pPr algn="ctr"/>
            <a:r>
              <a:rPr lang="en-US" dirty="0" smtClean="0"/>
              <a:t>(</a:t>
            </a:r>
            <a:r>
              <a:rPr lang="en-US" dirty="0" err="1" smtClean="0"/>
              <a:t>Menome</a:t>
            </a:r>
            <a:r>
              <a:rPr lang="en-US" dirty="0" smtClean="0"/>
              <a:t> Technologies Knowledge Platform)</a:t>
            </a:r>
            <a:endParaRPr lang="en-US" dirty="0"/>
          </a:p>
        </p:txBody>
      </p:sp>
    </p:spTree>
    <p:extLst>
      <p:ext uri="{BB962C8B-B14F-4D97-AF65-F5344CB8AC3E}">
        <p14:creationId xmlns:p14="http://schemas.microsoft.com/office/powerpoint/2010/main" val="7191820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srcRect l="10976" r="10976"/>
          <a:stretch>
            <a:fillRect/>
          </a:stretch>
        </p:blipFill>
        <p:spPr>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56515" y="1646592"/>
            <a:ext cx="3379621" cy="3379621"/>
          </a:xfrm>
          <a:prstGeom prst="rect">
            <a:avLst/>
          </a:prstGeom>
        </p:spPr>
      </p:pic>
      <p:sp>
        <p:nvSpPr>
          <p:cNvPr id="10" name="Text Placeholder 13"/>
          <p:cNvSpPr txBox="1">
            <a:spLocks/>
          </p:cNvSpPr>
          <p:nvPr/>
        </p:nvSpPr>
        <p:spPr>
          <a:xfrm>
            <a:off x="4166461" y="1739189"/>
            <a:ext cx="4193942" cy="485846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dirty="0" smtClean="0"/>
              <a:t>“Since 2010, the role of data in business and society has grown. </a:t>
            </a:r>
          </a:p>
          <a:p>
            <a:pPr marL="0" indent="0">
              <a:buNone/>
            </a:pPr>
            <a:endParaRPr lang="en-US" sz="3200" dirty="0"/>
          </a:p>
          <a:p>
            <a:pPr marL="0" indent="0">
              <a:buNone/>
            </a:pPr>
            <a:r>
              <a:rPr lang="en-US" sz="3200" dirty="0" smtClean="0"/>
              <a:t>Data has become the oil of the information economy: a vital corporate asset. “</a:t>
            </a:r>
          </a:p>
          <a:p>
            <a:pPr marL="0" indent="0">
              <a:buNone/>
            </a:pPr>
            <a:endParaRPr lang="en-US" sz="3200" dirty="0" smtClean="0"/>
          </a:p>
        </p:txBody>
      </p:sp>
      <p:sp>
        <p:nvSpPr>
          <p:cNvPr id="12" name="Title 11"/>
          <p:cNvSpPr txBox="1">
            <a:spLocks/>
          </p:cNvSpPr>
          <p:nvPr/>
        </p:nvSpPr>
        <p:spPr>
          <a:xfrm>
            <a:off x="4262573" y="364080"/>
            <a:ext cx="7240268" cy="1053203"/>
          </a:xfrm>
          <a:prstGeom prst="rect">
            <a:avLst/>
          </a:prstGeom>
        </p:spPr>
        <p:txBody>
          <a:bodyPr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rgbClr val="00A1DE"/>
                </a:solidFill>
                <a:latin typeface="Verdana" panose="020B0604030504040204" pitchFamily="34" charset="0"/>
                <a:ea typeface="Verdana" panose="020B0604030504040204" pitchFamily="34" charset="0"/>
                <a:cs typeface="Verdana" panose="020B0604030504040204" pitchFamily="34" charset="0"/>
              </a:rPr>
              <a:t>In 2010, The Economist published</a:t>
            </a:r>
            <a:br>
              <a:rPr lang="en-US" sz="3200" dirty="0">
                <a:solidFill>
                  <a:srgbClr val="00A1DE"/>
                </a:solidFill>
                <a:latin typeface="Verdana" panose="020B0604030504040204" pitchFamily="34" charset="0"/>
                <a:ea typeface="Verdana" panose="020B0604030504040204" pitchFamily="34" charset="0"/>
                <a:cs typeface="Verdana" panose="020B0604030504040204" pitchFamily="34" charset="0"/>
              </a:rPr>
            </a:br>
            <a:r>
              <a:rPr lang="en-US" sz="3200" dirty="0">
                <a:solidFill>
                  <a:srgbClr val="00A1DE"/>
                </a:solidFill>
                <a:latin typeface="Verdana" panose="020B0604030504040204" pitchFamily="34" charset="0"/>
                <a:ea typeface="Verdana" panose="020B0604030504040204" pitchFamily="34" charset="0"/>
                <a:cs typeface="Verdana" panose="020B0604030504040204" pitchFamily="34" charset="0"/>
              </a:rPr>
              <a:t> ‘The Data Deluge’</a:t>
            </a:r>
          </a:p>
        </p:txBody>
      </p:sp>
      <p:sp>
        <p:nvSpPr>
          <p:cNvPr id="13" name="Rectangle 12"/>
          <p:cNvSpPr/>
          <p:nvPr/>
        </p:nvSpPr>
        <p:spPr>
          <a:xfrm>
            <a:off x="4262573" y="6268521"/>
            <a:ext cx="5378652" cy="369332"/>
          </a:xfrm>
          <a:prstGeom prst="rect">
            <a:avLst/>
          </a:prstGeom>
        </p:spPr>
        <p:txBody>
          <a:bodyPr wrap="none">
            <a:spAutoFit/>
          </a:bodyPr>
          <a:lstStyle/>
          <a:p>
            <a:r>
              <a:rPr lang="en-US" dirty="0"/>
              <a:t>Economist Intelligence Unit: The data deluge 5 years on</a:t>
            </a:r>
          </a:p>
        </p:txBody>
      </p:sp>
      <p:pic>
        <p:nvPicPr>
          <p:cNvPr id="11" name="Picture 10"/>
          <p:cNvPicPr>
            <a:picLocks noChangeAspect="1"/>
          </p:cNvPicPr>
          <p:nvPr/>
        </p:nvPicPr>
        <p:blipFill>
          <a:blip r:embed="rId5"/>
          <a:stretch>
            <a:fillRect/>
          </a:stretch>
        </p:blipFill>
        <p:spPr>
          <a:xfrm>
            <a:off x="10474721" y="6299737"/>
            <a:ext cx="1792548" cy="558263"/>
          </a:xfrm>
          <a:prstGeom prst="rect">
            <a:avLst/>
          </a:prstGeom>
        </p:spPr>
      </p:pic>
    </p:spTree>
    <p:extLst>
      <p:ext uri="{BB962C8B-B14F-4D97-AF65-F5344CB8AC3E}">
        <p14:creationId xmlns:p14="http://schemas.microsoft.com/office/powerpoint/2010/main" val="2002740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36756" y="1848960"/>
            <a:ext cx="5079697" cy="2259593"/>
          </a:xfrm>
          <a:prstGeom prst="rect">
            <a:avLst/>
          </a:prstGeom>
        </p:spPr>
        <p:txBody>
          <a:bodyPr wrap="square" numCol="1" spcCol="252000">
            <a:spAutoFit/>
          </a:bodyPr>
          <a:lstStyle/>
          <a:p>
            <a:endParaRPr lang="en-US" sz="2000" dirty="0"/>
          </a:p>
          <a:p>
            <a:endParaRPr lang="en-US" sz="2000" dirty="0" smtClean="0"/>
          </a:p>
          <a:p>
            <a:endParaRPr lang="en-US" sz="2000" dirty="0"/>
          </a:p>
          <a:p>
            <a:endParaRPr lang="en-US" sz="2000" dirty="0"/>
          </a:p>
          <a:p>
            <a:endParaRPr lang="en-US" sz="2000" dirty="0" smtClean="0"/>
          </a:p>
          <a:p>
            <a:endParaRPr lang="en-US" sz="2000" dirty="0" smtClean="0"/>
          </a:p>
          <a:p>
            <a:pPr lvl="0">
              <a:lnSpc>
                <a:spcPts val="2500"/>
              </a:lnSpc>
              <a:spcAft>
                <a:spcPts val="1500"/>
              </a:spcAft>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7" name="Title 1"/>
          <p:cNvSpPr txBox="1">
            <a:spLocks/>
          </p:cNvSpPr>
          <p:nvPr/>
        </p:nvSpPr>
        <p:spPr>
          <a:xfrm>
            <a:off x="9266805" y="19109"/>
            <a:ext cx="3160510" cy="1668342"/>
          </a:xfrm>
          <a:prstGeom prst="rect">
            <a:avLst/>
          </a:prstGeom>
        </p:spPr>
        <p:txBody>
          <a:bodyPr/>
          <a:lstStyle>
            <a:lvl1pPr algn="l" defTabSz="914400" rtl="0" eaLnBrk="1" latinLnBrk="0" hangingPunct="1">
              <a:lnSpc>
                <a:spcPct val="90000"/>
              </a:lnSpc>
              <a:spcBef>
                <a:spcPct val="0"/>
              </a:spcBef>
              <a:buNone/>
              <a:defRPr sz="4800" kern="1200" baseline="0">
                <a:solidFill>
                  <a:srgbClr val="00A1DE"/>
                </a:solidFill>
                <a:latin typeface="Arial" panose="020B0604020202020204" pitchFamily="34" charset="0"/>
                <a:ea typeface="+mj-ea"/>
                <a:cs typeface="Arial" panose="020B0604020202020204" pitchFamily="34" charset="0"/>
              </a:defRPr>
            </a:lvl1pPr>
          </a:lstStyle>
          <a:p>
            <a:r>
              <a:rPr lang="en-US" sz="2800" dirty="0" smtClean="0"/>
              <a:t>Integrating data effectively is an uphill battle!</a:t>
            </a:r>
            <a:endParaRPr lang="en-CA" sz="1800" dirty="0">
              <a:latin typeface="Verdana" panose="020B0604030504040204" pitchFamily="34" charset="0"/>
              <a:ea typeface="Verdana" panose="020B0604030504040204" pitchFamily="34" charset="0"/>
              <a:cs typeface="Verdana" panose="020B0604030504040204" pitchFamily="34" charset="0"/>
            </a:endParaRPr>
          </a:p>
        </p:txBody>
      </p:sp>
      <p:sp>
        <p:nvSpPr>
          <p:cNvPr id="2" name="Rectangle 1"/>
          <p:cNvSpPr/>
          <p:nvPr/>
        </p:nvSpPr>
        <p:spPr>
          <a:xfrm>
            <a:off x="9364591" y="1324722"/>
            <a:ext cx="2827409" cy="954107"/>
          </a:xfrm>
          <a:prstGeom prst="rect">
            <a:avLst/>
          </a:prstGeom>
        </p:spPr>
        <p:txBody>
          <a:bodyPr wrap="square">
            <a:spAutoFit/>
          </a:bodyPr>
          <a:lstStyle/>
          <a:p>
            <a:r>
              <a:rPr lang="en-US" sz="1400" b="1" spc="50" dirty="0">
                <a:solidFill>
                  <a:srgbClr val="00A1DE"/>
                </a:solidFill>
                <a:latin typeface="Verdana" panose="020B0604030504040204" pitchFamily="34" charset="0"/>
                <a:ea typeface="Verdana" panose="020B0604030504040204" pitchFamily="34" charset="0"/>
                <a:cs typeface="Verdana" panose="020B0604030504040204" pitchFamily="34" charset="0"/>
              </a:rPr>
              <a:t>Slack uses 80 different pieces of software even though it has only about 350 employees.”</a:t>
            </a:r>
            <a:endParaRPr lang="en-US" sz="1400" dirty="0"/>
          </a:p>
        </p:txBody>
      </p:sp>
      <p:pic>
        <p:nvPicPr>
          <p:cNvPr id="10"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68075" cy="6876058"/>
          </a:xfrm>
          <a:prstGeom prst="rect">
            <a:avLst/>
          </a:prstGeom>
        </p:spPr>
      </p:pic>
      <p:pic>
        <p:nvPicPr>
          <p:cNvPr id="11" name="Picture 10"/>
          <p:cNvPicPr>
            <a:picLocks noChangeAspect="1"/>
          </p:cNvPicPr>
          <p:nvPr/>
        </p:nvPicPr>
        <p:blipFill>
          <a:blip r:embed="rId4"/>
          <a:stretch>
            <a:fillRect/>
          </a:stretch>
        </p:blipFill>
        <p:spPr>
          <a:xfrm>
            <a:off x="10474721" y="6299737"/>
            <a:ext cx="1792548" cy="558263"/>
          </a:xfrm>
          <a:prstGeom prst="rect">
            <a:avLst/>
          </a:prstGeom>
        </p:spPr>
      </p:pic>
      <p:sp>
        <p:nvSpPr>
          <p:cNvPr id="9" name="Rectangle 8"/>
          <p:cNvSpPr/>
          <p:nvPr/>
        </p:nvSpPr>
        <p:spPr>
          <a:xfrm>
            <a:off x="9168075" y="2393155"/>
            <a:ext cx="3259240" cy="1600438"/>
          </a:xfrm>
          <a:prstGeom prst="rect">
            <a:avLst/>
          </a:prstGeom>
        </p:spPr>
        <p:txBody>
          <a:bodyPr wrap="square">
            <a:spAutoFit/>
          </a:bodyPr>
          <a:lstStyle/>
          <a:p>
            <a:r>
              <a:rPr lang="en-US" sz="1400" b="1" spc="50" dirty="0">
                <a:solidFill>
                  <a:srgbClr val="00A1DE"/>
                </a:solidFill>
                <a:latin typeface="Verdana" panose="020B0604030504040204" pitchFamily="34" charset="0"/>
                <a:ea typeface="Verdana" panose="020B0604030504040204" pitchFamily="34" charset="0"/>
                <a:cs typeface="Verdana" panose="020B0604030504040204" pitchFamily="34" charset="0"/>
              </a:rPr>
              <a:t>C</a:t>
            </a: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ompanies typically use:</a:t>
            </a:r>
          </a:p>
          <a:p>
            <a:pPr marL="285750" indent="-285750">
              <a:buFontTx/>
              <a:buChar char="-"/>
            </a:pP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7 Different Enterprise Systems</a:t>
            </a:r>
          </a:p>
          <a:p>
            <a:pPr marL="285750" indent="-285750">
              <a:buFontTx/>
              <a:buChar char="-"/>
            </a:pP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2-3 File Store Providers (</a:t>
            </a:r>
            <a:r>
              <a:rPr lang="en-US" sz="1400" b="1" spc="50" dirty="0" err="1" smtClean="0">
                <a:solidFill>
                  <a:srgbClr val="00A1DE"/>
                </a:solidFill>
                <a:latin typeface="Verdana" panose="020B0604030504040204" pitchFamily="34" charset="0"/>
                <a:ea typeface="Verdana" panose="020B0604030504040204" pitchFamily="34" charset="0"/>
                <a:cs typeface="Verdana" panose="020B0604030504040204" pitchFamily="34" charset="0"/>
              </a:rPr>
              <a:t>dropbox</a:t>
            </a: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 OneDrive </a:t>
            </a:r>
            <a:r>
              <a:rPr lang="en-US" sz="1400" b="1" spc="50" dirty="0" err="1" smtClean="0">
                <a:solidFill>
                  <a:srgbClr val="00A1DE"/>
                </a:solidFill>
                <a:latin typeface="Verdana" panose="020B0604030504040204" pitchFamily="34" charset="0"/>
                <a:ea typeface="Verdana" panose="020B0604030504040204" pitchFamily="34" charset="0"/>
                <a:cs typeface="Verdana" panose="020B0604030504040204" pitchFamily="34" charset="0"/>
              </a:rPr>
              <a:t>etc</a:t>
            </a: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a:t>
            </a:r>
          </a:p>
          <a:p>
            <a:pPr marL="285750" indent="-285750">
              <a:buFontTx/>
              <a:buChar char="-"/>
            </a:pP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Many databases</a:t>
            </a:r>
          </a:p>
          <a:p>
            <a:pPr marL="285750" indent="-285750">
              <a:buFontTx/>
              <a:buChar char="-"/>
            </a:pP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Countless Spreadsheets</a:t>
            </a:r>
          </a:p>
        </p:txBody>
      </p:sp>
      <p:sp>
        <p:nvSpPr>
          <p:cNvPr id="12" name="Rectangle 11"/>
          <p:cNvSpPr/>
          <p:nvPr/>
        </p:nvSpPr>
        <p:spPr>
          <a:xfrm>
            <a:off x="9266805" y="4187405"/>
            <a:ext cx="2827409" cy="1169551"/>
          </a:xfrm>
          <a:prstGeom prst="rect">
            <a:avLst/>
          </a:prstGeom>
        </p:spPr>
        <p:txBody>
          <a:bodyPr wrap="square">
            <a:spAutoFit/>
          </a:bodyPr>
          <a:lstStyle/>
          <a:p>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Different formats:</a:t>
            </a:r>
          </a:p>
          <a:p>
            <a:pPr marL="285750" indent="-285750">
              <a:buFont typeface="Arial" charset="0"/>
              <a:buChar char="•"/>
            </a:pP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XML</a:t>
            </a:r>
            <a:endParaRPr lang="en-US" sz="1400" dirty="0"/>
          </a:p>
          <a:p>
            <a:pPr marL="285750" indent="-285750">
              <a:buFont typeface="Arial" charset="0"/>
              <a:buChar char="•"/>
            </a:pP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CSV</a:t>
            </a:r>
          </a:p>
          <a:p>
            <a:pPr marL="285750" indent="-285750">
              <a:buFont typeface="Arial" charset="0"/>
              <a:buChar char="•"/>
            </a:pPr>
            <a:r>
              <a:rPr lang="en-US" sz="1400" b="1" spc="50" dirty="0" err="1" smtClean="0">
                <a:solidFill>
                  <a:srgbClr val="00A1DE"/>
                </a:solidFill>
                <a:latin typeface="Verdana" panose="020B0604030504040204" pitchFamily="34" charset="0"/>
                <a:ea typeface="Verdana" panose="020B0604030504040204" pitchFamily="34" charset="0"/>
                <a:cs typeface="Verdana" panose="020B0604030504040204" pitchFamily="34" charset="0"/>
              </a:rPr>
              <a:t>Json</a:t>
            </a:r>
            <a:endPar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charset="0"/>
              <a:buChar char="•"/>
            </a:pPr>
            <a:r>
              <a:rPr lang="en-US" sz="1400" b="1" spc="50" dirty="0" smtClean="0">
                <a:solidFill>
                  <a:srgbClr val="00A1DE"/>
                </a:solidFill>
                <a:latin typeface="Verdana" panose="020B0604030504040204" pitchFamily="34" charset="0"/>
                <a:ea typeface="Verdana" panose="020B0604030504040204" pitchFamily="34" charset="0"/>
                <a:cs typeface="Verdana" panose="020B0604030504040204" pitchFamily="34" charset="0"/>
              </a:rPr>
              <a:t>Relational</a:t>
            </a:r>
          </a:p>
        </p:txBody>
      </p:sp>
      <p:sp>
        <p:nvSpPr>
          <p:cNvPr id="3" name="TextBox 2"/>
          <p:cNvSpPr txBox="1"/>
          <p:nvPr/>
        </p:nvSpPr>
        <p:spPr>
          <a:xfrm>
            <a:off x="3508403" y="6240098"/>
            <a:ext cx="5709037" cy="523220"/>
          </a:xfrm>
          <a:prstGeom prst="rect">
            <a:avLst/>
          </a:prstGeom>
          <a:noFill/>
        </p:spPr>
        <p:txBody>
          <a:bodyPr wrap="square" rtlCol="0">
            <a:spAutoFit/>
          </a:bodyPr>
          <a:lstStyle/>
          <a:p>
            <a:r>
              <a:rPr lang="en-US" sz="2800" smtClean="0">
                <a:solidFill>
                  <a:schemeClr val="bg1"/>
                </a:solidFill>
              </a:rPr>
              <a:t>How can we </a:t>
            </a:r>
            <a:r>
              <a:rPr lang="en-US" sz="2800" dirty="0" smtClean="0">
                <a:solidFill>
                  <a:schemeClr val="bg1"/>
                </a:solidFill>
              </a:rPr>
              <a:t>solve </a:t>
            </a:r>
            <a:r>
              <a:rPr lang="en-US" sz="2800" smtClean="0">
                <a:solidFill>
                  <a:schemeClr val="bg1"/>
                </a:solidFill>
              </a:rPr>
              <a:t>this challenge?</a:t>
            </a:r>
            <a:endParaRPr lang="en-US" sz="2800">
              <a:solidFill>
                <a:schemeClr val="bg1"/>
              </a:solidFill>
            </a:endParaRPr>
          </a:p>
        </p:txBody>
      </p:sp>
    </p:spTree>
    <p:extLst>
      <p:ext uri="{BB962C8B-B14F-4D97-AF65-F5344CB8AC3E}">
        <p14:creationId xmlns:p14="http://schemas.microsoft.com/office/powerpoint/2010/main" val="24937122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2500" b="12500"/>
          <a:stretch>
            <a:fillRect/>
          </a:stretch>
        </p:blipFill>
        <p:spPr/>
      </p:pic>
      <p:sp>
        <p:nvSpPr>
          <p:cNvPr id="3" name="Text Placeholder 12"/>
          <p:cNvSpPr txBox="1">
            <a:spLocks/>
          </p:cNvSpPr>
          <p:nvPr/>
        </p:nvSpPr>
        <p:spPr>
          <a:xfrm>
            <a:off x="5041232" y="1260461"/>
            <a:ext cx="8081259" cy="4225939"/>
          </a:xfrm>
          <a:prstGeom prst="roundRect">
            <a:avLst>
              <a:gd name="adj" fmla="val 5555"/>
            </a:avLst>
          </a:prstGeom>
          <a:solidFill>
            <a:srgbClr val="00A1DE">
              <a:alpha val="90000"/>
            </a:srgbClr>
          </a:solidFill>
        </p:spPr>
        <p:txBody>
          <a:bodyPr tIns="144000" rIns="1476000" bIns="144000"/>
          <a:lstStyle>
            <a:lvl1pPr marL="0" indent="0" algn="r" defTabSz="914400" rtl="0" eaLnBrk="1" latinLnBrk="0" hangingPunct="1">
              <a:lnSpc>
                <a:spcPts val="6000"/>
              </a:lnSpc>
              <a:spcBef>
                <a:spcPts val="1000"/>
              </a:spcBef>
              <a:buFont typeface="Arial" panose="020B0604020202020204" pitchFamily="34" charset="0"/>
              <a:buNone/>
              <a:defRPr sz="6000"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5500" b="1" spc="50" dirty="0" smtClean="0">
                <a:latin typeface="Verdana" panose="020B0604030504040204" pitchFamily="34" charset="0"/>
                <a:ea typeface="Verdana" panose="020B0604030504040204" pitchFamily="34" charset="0"/>
                <a:cs typeface="Verdana" panose="020B0604030504040204" pitchFamily="34" charset="0"/>
              </a:rPr>
              <a:t>We need to rethink how we represent data in order </a:t>
            </a:r>
            <a:r>
              <a:rPr lang="en-US" sz="5500" b="1" spc="50" smtClean="0">
                <a:latin typeface="Verdana" panose="020B0604030504040204" pitchFamily="34" charset="0"/>
                <a:ea typeface="Verdana" panose="020B0604030504040204" pitchFamily="34" charset="0"/>
                <a:cs typeface="Verdana" panose="020B0604030504040204" pitchFamily="34" charset="0"/>
              </a:rPr>
              <a:t>to integrate </a:t>
            </a:r>
            <a:r>
              <a:rPr lang="en-US" sz="5500" b="1" spc="50" dirty="0" smtClean="0">
                <a:latin typeface="Verdana" panose="020B0604030504040204" pitchFamily="34" charset="0"/>
                <a:ea typeface="Verdana" panose="020B0604030504040204" pitchFamily="34" charset="0"/>
                <a:cs typeface="Verdana" panose="020B0604030504040204" pitchFamily="34" charset="0"/>
              </a:rPr>
              <a:t>it</a:t>
            </a:r>
            <a:endParaRPr lang="en-US" sz="5500" spc="5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755319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3020486" y="11888"/>
            <a:ext cx="6257868" cy="614592"/>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4700">
                <a:solidFill>
                  <a:schemeClr val="accent1"/>
                </a:solidFill>
                <a:latin typeface="Helvetica Neue Bold Condensed"/>
                <a:ea typeface="Helvetica Neue Bold Condensed"/>
                <a:cs typeface="Helvetica Neue Bold Condensed"/>
                <a:sym typeface="Helvetica Neue Bold Condensed"/>
              </a:defRPr>
            </a:lvl1pPr>
          </a:lstStyle>
          <a:p>
            <a:r>
              <a:rPr lang="en-US" sz="3525" dirty="0" smtClean="0"/>
              <a:t>Rethinking how we represent data</a:t>
            </a:r>
            <a:endParaRPr sz="3525" dirty="0"/>
          </a:p>
        </p:txBody>
      </p:sp>
      <p:sp>
        <p:nvSpPr>
          <p:cNvPr id="285" name="Shape 285"/>
          <p:cNvSpPr/>
          <p:nvPr/>
        </p:nvSpPr>
        <p:spPr>
          <a:xfrm>
            <a:off x="3688863" y="1528648"/>
            <a:ext cx="268042" cy="268041"/>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86" name="Shape 286"/>
          <p:cNvSpPr/>
          <p:nvPr/>
        </p:nvSpPr>
        <p:spPr>
          <a:xfrm>
            <a:off x="2752444" y="1475039"/>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87" name="Shape 287"/>
          <p:cNvSpPr/>
          <p:nvPr/>
        </p:nvSpPr>
        <p:spPr>
          <a:xfrm>
            <a:off x="2123409" y="1475039"/>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88" name="Shape 288"/>
          <p:cNvSpPr/>
          <p:nvPr/>
        </p:nvSpPr>
        <p:spPr>
          <a:xfrm>
            <a:off x="2557157" y="1903905"/>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89" name="Shape 289"/>
          <p:cNvSpPr/>
          <p:nvPr/>
        </p:nvSpPr>
        <p:spPr>
          <a:xfrm>
            <a:off x="3212996" y="1245290"/>
            <a:ext cx="268042" cy="268041"/>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0" name="Shape 290"/>
          <p:cNvSpPr/>
          <p:nvPr/>
        </p:nvSpPr>
        <p:spPr>
          <a:xfrm>
            <a:off x="3274788" y="1903905"/>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1" name="Shape 291"/>
          <p:cNvSpPr/>
          <p:nvPr/>
        </p:nvSpPr>
        <p:spPr>
          <a:xfrm>
            <a:off x="3451456" y="2263846"/>
            <a:ext cx="268042" cy="268041"/>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2" name="Shape 292"/>
          <p:cNvSpPr/>
          <p:nvPr/>
        </p:nvSpPr>
        <p:spPr>
          <a:xfrm>
            <a:off x="2983246" y="2129825"/>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3" name="Shape 293"/>
          <p:cNvSpPr/>
          <p:nvPr/>
        </p:nvSpPr>
        <p:spPr>
          <a:xfrm>
            <a:off x="1841105" y="1903905"/>
            <a:ext cx="268041"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4" name="Shape 294"/>
          <p:cNvSpPr/>
          <p:nvPr/>
        </p:nvSpPr>
        <p:spPr>
          <a:xfrm>
            <a:off x="2453769" y="2547203"/>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5" name="Shape 295"/>
          <p:cNvSpPr/>
          <p:nvPr/>
        </p:nvSpPr>
        <p:spPr>
          <a:xfrm>
            <a:off x="2983246" y="2547203"/>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6" name="Shape 296"/>
          <p:cNvSpPr/>
          <p:nvPr/>
        </p:nvSpPr>
        <p:spPr>
          <a:xfrm>
            <a:off x="4125387" y="2417012"/>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7" name="Shape 297"/>
          <p:cNvSpPr/>
          <p:nvPr/>
        </p:nvSpPr>
        <p:spPr>
          <a:xfrm>
            <a:off x="4333215" y="1314215"/>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8" name="Shape 298"/>
          <p:cNvSpPr/>
          <p:nvPr/>
        </p:nvSpPr>
        <p:spPr>
          <a:xfrm>
            <a:off x="4195365" y="1735422"/>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299" name="Shape 299"/>
          <p:cNvSpPr/>
          <p:nvPr/>
        </p:nvSpPr>
        <p:spPr>
          <a:xfrm>
            <a:off x="3862229" y="1988147"/>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0" name="Shape 300"/>
          <p:cNvSpPr/>
          <p:nvPr/>
        </p:nvSpPr>
        <p:spPr>
          <a:xfrm>
            <a:off x="4562964" y="2417012"/>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1" name="Shape 301"/>
          <p:cNvSpPr/>
          <p:nvPr/>
        </p:nvSpPr>
        <p:spPr>
          <a:xfrm>
            <a:off x="9389858" y="1367823"/>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2" name="Shape 302"/>
          <p:cNvSpPr/>
          <p:nvPr/>
        </p:nvSpPr>
        <p:spPr>
          <a:xfrm>
            <a:off x="8453438" y="1314215"/>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3" name="Shape 303"/>
          <p:cNvSpPr/>
          <p:nvPr/>
        </p:nvSpPr>
        <p:spPr>
          <a:xfrm>
            <a:off x="7824404" y="1314215"/>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4" name="Shape 304"/>
          <p:cNvSpPr/>
          <p:nvPr/>
        </p:nvSpPr>
        <p:spPr>
          <a:xfrm>
            <a:off x="8258151" y="1743080"/>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5" name="Shape 305"/>
          <p:cNvSpPr/>
          <p:nvPr/>
        </p:nvSpPr>
        <p:spPr>
          <a:xfrm>
            <a:off x="8913990" y="1084466"/>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6" name="Shape 306"/>
          <p:cNvSpPr/>
          <p:nvPr/>
        </p:nvSpPr>
        <p:spPr>
          <a:xfrm>
            <a:off x="8975783" y="1743080"/>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7" name="Shape 307"/>
          <p:cNvSpPr/>
          <p:nvPr/>
        </p:nvSpPr>
        <p:spPr>
          <a:xfrm>
            <a:off x="9152451" y="2103021"/>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8" name="Shape 308"/>
          <p:cNvSpPr/>
          <p:nvPr/>
        </p:nvSpPr>
        <p:spPr>
          <a:xfrm>
            <a:off x="8684241" y="1969001"/>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09" name="Shape 309"/>
          <p:cNvSpPr/>
          <p:nvPr/>
        </p:nvSpPr>
        <p:spPr>
          <a:xfrm>
            <a:off x="7542099" y="1743080"/>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10" name="Shape 310"/>
          <p:cNvSpPr/>
          <p:nvPr/>
        </p:nvSpPr>
        <p:spPr>
          <a:xfrm>
            <a:off x="8154764" y="2386379"/>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11" name="Shape 311"/>
          <p:cNvSpPr/>
          <p:nvPr/>
        </p:nvSpPr>
        <p:spPr>
          <a:xfrm>
            <a:off x="8684241" y="2386379"/>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12" name="Shape 312"/>
          <p:cNvSpPr/>
          <p:nvPr/>
        </p:nvSpPr>
        <p:spPr>
          <a:xfrm>
            <a:off x="9826383" y="2256187"/>
            <a:ext cx="268042" cy="268041"/>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13" name="Shape 313"/>
          <p:cNvSpPr/>
          <p:nvPr/>
        </p:nvSpPr>
        <p:spPr>
          <a:xfrm>
            <a:off x="10034210" y="1153391"/>
            <a:ext cx="268041"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14" name="Shape 314"/>
          <p:cNvSpPr/>
          <p:nvPr/>
        </p:nvSpPr>
        <p:spPr>
          <a:xfrm>
            <a:off x="9896360" y="1574597"/>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15" name="Shape 315"/>
          <p:cNvSpPr/>
          <p:nvPr/>
        </p:nvSpPr>
        <p:spPr>
          <a:xfrm>
            <a:off x="9563223" y="1827322"/>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16" name="Shape 316"/>
          <p:cNvSpPr/>
          <p:nvPr/>
        </p:nvSpPr>
        <p:spPr>
          <a:xfrm>
            <a:off x="10263958" y="2256187"/>
            <a:ext cx="268042" cy="268041"/>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17" name="Shape 317"/>
          <p:cNvSpPr/>
          <p:nvPr/>
        </p:nvSpPr>
        <p:spPr>
          <a:xfrm flipV="1">
            <a:off x="6096000" y="1222486"/>
            <a:ext cx="0" cy="5377942"/>
          </a:xfrm>
          <a:prstGeom prst="line">
            <a:avLst/>
          </a:prstGeom>
          <a:ln w="12700">
            <a:solidFill>
              <a:srgbClr val="000000"/>
            </a:solidFill>
            <a:miter lim="400000"/>
          </a:ln>
        </p:spPr>
        <p:txBody>
          <a:bodyPr lIns="35719" tIns="35719" rIns="35719" bIns="35719" anchor="ctr"/>
          <a:lstStyle/>
          <a:p>
            <a:pPr>
              <a:defRPr sz="2200"/>
            </a:pPr>
            <a:endParaRPr sz="1650"/>
          </a:p>
        </p:txBody>
      </p:sp>
      <p:sp>
        <p:nvSpPr>
          <p:cNvPr id="318" name="Shape 318"/>
          <p:cNvSpPr/>
          <p:nvPr/>
        </p:nvSpPr>
        <p:spPr>
          <a:xfrm>
            <a:off x="2985648" y="3127722"/>
            <a:ext cx="861775" cy="533800"/>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4000">
                <a:latin typeface="Helvetica Neue Bold Condensed"/>
                <a:ea typeface="Helvetica Neue Bold Condensed"/>
                <a:cs typeface="Helvetica Neue Bold Condensed"/>
                <a:sym typeface="Helvetica Neue Bold Condensed"/>
              </a:defRPr>
            </a:lvl1pPr>
          </a:lstStyle>
          <a:p>
            <a:r>
              <a:rPr sz="3000"/>
              <a:t>DATA</a:t>
            </a:r>
          </a:p>
        </p:txBody>
      </p:sp>
      <p:sp>
        <p:nvSpPr>
          <p:cNvPr id="319" name="Shape 319"/>
          <p:cNvSpPr/>
          <p:nvPr/>
        </p:nvSpPr>
        <p:spPr>
          <a:xfrm>
            <a:off x="8677654" y="3127722"/>
            <a:ext cx="861775" cy="533800"/>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4000">
                <a:latin typeface="Helvetica Neue Bold Condensed"/>
                <a:ea typeface="Helvetica Neue Bold Condensed"/>
                <a:cs typeface="Helvetica Neue Bold Condensed"/>
                <a:sym typeface="Helvetica Neue Bold Condensed"/>
              </a:defRPr>
            </a:lvl1pPr>
          </a:lstStyle>
          <a:p>
            <a:r>
              <a:rPr sz="3000"/>
              <a:t>DATA</a:t>
            </a:r>
          </a:p>
        </p:txBody>
      </p:sp>
    </p:spTree>
    <p:extLst>
      <p:ext uri="{BB962C8B-B14F-4D97-AF65-F5344CB8AC3E}">
        <p14:creationId xmlns:p14="http://schemas.microsoft.com/office/powerpoint/2010/main" val="800125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Shape 324"/>
          <p:cNvSpPr/>
          <p:nvPr/>
        </p:nvSpPr>
        <p:spPr>
          <a:xfrm>
            <a:off x="9320284" y="1546730"/>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25" name="Shape 325"/>
          <p:cNvSpPr/>
          <p:nvPr/>
        </p:nvSpPr>
        <p:spPr>
          <a:xfrm>
            <a:off x="8383864" y="1493122"/>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26" name="Shape 326"/>
          <p:cNvSpPr/>
          <p:nvPr/>
        </p:nvSpPr>
        <p:spPr>
          <a:xfrm>
            <a:off x="7754830" y="1493122"/>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27" name="Shape 327"/>
          <p:cNvSpPr/>
          <p:nvPr/>
        </p:nvSpPr>
        <p:spPr>
          <a:xfrm>
            <a:off x="8188577" y="1921987"/>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28" name="Shape 328"/>
          <p:cNvSpPr/>
          <p:nvPr/>
        </p:nvSpPr>
        <p:spPr>
          <a:xfrm>
            <a:off x="8844416" y="1263373"/>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29" name="Shape 329"/>
          <p:cNvSpPr/>
          <p:nvPr/>
        </p:nvSpPr>
        <p:spPr>
          <a:xfrm>
            <a:off x="8906209" y="1921987"/>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0" name="Shape 330"/>
          <p:cNvSpPr/>
          <p:nvPr/>
        </p:nvSpPr>
        <p:spPr>
          <a:xfrm>
            <a:off x="9082877" y="2281928"/>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1" name="Shape 331"/>
          <p:cNvSpPr/>
          <p:nvPr/>
        </p:nvSpPr>
        <p:spPr>
          <a:xfrm>
            <a:off x="8614667" y="2147908"/>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2" name="Shape 332"/>
          <p:cNvSpPr/>
          <p:nvPr/>
        </p:nvSpPr>
        <p:spPr>
          <a:xfrm>
            <a:off x="7472525" y="1921987"/>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3" name="Shape 333"/>
          <p:cNvSpPr/>
          <p:nvPr/>
        </p:nvSpPr>
        <p:spPr>
          <a:xfrm>
            <a:off x="8085190" y="2565286"/>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4" name="Shape 334"/>
          <p:cNvSpPr/>
          <p:nvPr/>
        </p:nvSpPr>
        <p:spPr>
          <a:xfrm>
            <a:off x="8614667" y="2565286"/>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5" name="Shape 335"/>
          <p:cNvSpPr/>
          <p:nvPr/>
        </p:nvSpPr>
        <p:spPr>
          <a:xfrm>
            <a:off x="9756809" y="2435094"/>
            <a:ext cx="268042" cy="268041"/>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6" name="Shape 336"/>
          <p:cNvSpPr/>
          <p:nvPr/>
        </p:nvSpPr>
        <p:spPr>
          <a:xfrm>
            <a:off x="9964636" y="1332298"/>
            <a:ext cx="268041"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7" name="Shape 337"/>
          <p:cNvSpPr/>
          <p:nvPr/>
        </p:nvSpPr>
        <p:spPr>
          <a:xfrm>
            <a:off x="9826786" y="1753504"/>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8" name="Shape 338"/>
          <p:cNvSpPr/>
          <p:nvPr/>
        </p:nvSpPr>
        <p:spPr>
          <a:xfrm>
            <a:off x="9493649" y="2006229"/>
            <a:ext cx="268042" cy="268042"/>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39" name="Shape 339"/>
          <p:cNvSpPr/>
          <p:nvPr/>
        </p:nvSpPr>
        <p:spPr>
          <a:xfrm>
            <a:off x="10194384" y="2435094"/>
            <a:ext cx="268042" cy="268041"/>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40" name="Shape 340"/>
          <p:cNvSpPr/>
          <p:nvPr/>
        </p:nvSpPr>
        <p:spPr>
          <a:xfrm flipV="1">
            <a:off x="6096000" y="1222486"/>
            <a:ext cx="0" cy="5377942"/>
          </a:xfrm>
          <a:prstGeom prst="line">
            <a:avLst/>
          </a:prstGeom>
          <a:ln w="12700">
            <a:solidFill>
              <a:srgbClr val="000000"/>
            </a:solidFill>
            <a:miter lim="400000"/>
          </a:ln>
        </p:spPr>
        <p:txBody>
          <a:bodyPr lIns="35719" tIns="35719" rIns="35719" bIns="35719" anchor="ctr"/>
          <a:lstStyle/>
          <a:p>
            <a:pPr>
              <a:defRPr sz="2200"/>
            </a:pPr>
            <a:endParaRPr sz="1650"/>
          </a:p>
        </p:txBody>
      </p:sp>
      <p:sp>
        <p:nvSpPr>
          <p:cNvPr id="341" name="Shape 341"/>
          <p:cNvSpPr/>
          <p:nvPr/>
        </p:nvSpPr>
        <p:spPr>
          <a:xfrm>
            <a:off x="2593142" y="1178573"/>
            <a:ext cx="239648" cy="239648"/>
          </a:xfrm>
          <a:prstGeom prst="ellipse">
            <a:avLst/>
          </a:prstGeom>
          <a:solidFill>
            <a:schemeClr val="accent5">
              <a:hueOff val="-444211"/>
              <a:satOff val="-14915"/>
              <a:lumOff val="22857"/>
            </a:schemeClr>
          </a:solidFill>
          <a:ln w="3175">
            <a:miter lim="400000"/>
          </a:ln>
        </p:spPr>
        <p:txBody>
          <a:bodyPr lIns="35719" tIns="35719" rIns="35719" bIns="35719" anchor="ctr"/>
          <a:lstStyle/>
          <a:p>
            <a:pPr>
              <a:defRPr sz="2000">
                <a:solidFill>
                  <a:srgbClr val="FFFFFF"/>
                </a:solidFill>
              </a:defRPr>
            </a:pPr>
            <a:endParaRPr sz="1500"/>
          </a:p>
        </p:txBody>
      </p:sp>
      <p:sp>
        <p:nvSpPr>
          <p:cNvPr id="342" name="Shape 342"/>
          <p:cNvSpPr/>
          <p:nvPr/>
        </p:nvSpPr>
        <p:spPr>
          <a:xfrm>
            <a:off x="2174529" y="1178573"/>
            <a:ext cx="239648" cy="239648"/>
          </a:xfrm>
          <a:prstGeom prst="ellipse">
            <a:avLst/>
          </a:prstGeom>
          <a:solidFill>
            <a:schemeClr val="accent2"/>
          </a:solidFill>
          <a:ln w="3175">
            <a:miter lim="400000"/>
          </a:ln>
        </p:spPr>
        <p:txBody>
          <a:bodyPr lIns="35719" tIns="35719" rIns="35719" bIns="35719" anchor="ctr"/>
          <a:lstStyle/>
          <a:p>
            <a:pPr>
              <a:defRPr sz="2000">
                <a:solidFill>
                  <a:srgbClr val="FFFFFF"/>
                </a:solidFill>
              </a:defRPr>
            </a:pPr>
            <a:endParaRPr sz="1500"/>
          </a:p>
        </p:txBody>
      </p:sp>
      <p:sp>
        <p:nvSpPr>
          <p:cNvPr id="343" name="Shape 343"/>
          <p:cNvSpPr/>
          <p:nvPr/>
        </p:nvSpPr>
        <p:spPr>
          <a:xfrm>
            <a:off x="1755917" y="1178573"/>
            <a:ext cx="239648" cy="239648"/>
          </a:xfrm>
          <a:prstGeom prst="ellipse">
            <a:avLst/>
          </a:prstGeom>
          <a:solidFill>
            <a:schemeClr val="accent4">
              <a:hueOff val="384618"/>
              <a:satOff val="3869"/>
              <a:lumOff val="5802"/>
            </a:schemeClr>
          </a:solidFill>
          <a:ln w="3175">
            <a:miter lim="400000"/>
          </a:ln>
        </p:spPr>
        <p:txBody>
          <a:bodyPr lIns="35719" tIns="35719" rIns="35719" bIns="35719" anchor="ctr"/>
          <a:lstStyle/>
          <a:p>
            <a:pPr>
              <a:defRPr sz="2000">
                <a:solidFill>
                  <a:srgbClr val="FFFFFF"/>
                </a:solidFill>
              </a:defRPr>
            </a:pPr>
            <a:endParaRPr sz="1500"/>
          </a:p>
        </p:txBody>
      </p:sp>
      <p:sp>
        <p:nvSpPr>
          <p:cNvPr id="344" name="Shape 344"/>
          <p:cNvSpPr/>
          <p:nvPr/>
        </p:nvSpPr>
        <p:spPr>
          <a:xfrm>
            <a:off x="1755917" y="1536091"/>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45" name="Shape 345"/>
          <p:cNvSpPr/>
          <p:nvPr/>
        </p:nvSpPr>
        <p:spPr>
          <a:xfrm>
            <a:off x="2174529" y="1536091"/>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46" name="Shape 346"/>
          <p:cNvSpPr/>
          <p:nvPr/>
        </p:nvSpPr>
        <p:spPr>
          <a:xfrm>
            <a:off x="2593142" y="1536091"/>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47" name="Shape 347"/>
          <p:cNvSpPr/>
          <p:nvPr/>
        </p:nvSpPr>
        <p:spPr>
          <a:xfrm>
            <a:off x="2593142" y="1893609"/>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48" name="Shape 348"/>
          <p:cNvSpPr/>
          <p:nvPr/>
        </p:nvSpPr>
        <p:spPr>
          <a:xfrm>
            <a:off x="2174529" y="1893609"/>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49" name="Shape 349"/>
          <p:cNvSpPr/>
          <p:nvPr/>
        </p:nvSpPr>
        <p:spPr>
          <a:xfrm>
            <a:off x="1755917" y="1893609"/>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50" name="Shape 350"/>
          <p:cNvSpPr/>
          <p:nvPr/>
        </p:nvSpPr>
        <p:spPr>
          <a:xfrm>
            <a:off x="1755917" y="2251128"/>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51" name="Shape 351"/>
          <p:cNvSpPr/>
          <p:nvPr/>
        </p:nvSpPr>
        <p:spPr>
          <a:xfrm>
            <a:off x="2174529" y="2251128"/>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52" name="Shape 352"/>
          <p:cNvSpPr/>
          <p:nvPr/>
        </p:nvSpPr>
        <p:spPr>
          <a:xfrm>
            <a:off x="2593142" y="2251128"/>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53" name="Shape 353"/>
          <p:cNvSpPr/>
          <p:nvPr/>
        </p:nvSpPr>
        <p:spPr>
          <a:xfrm>
            <a:off x="3011754" y="1178573"/>
            <a:ext cx="239648" cy="239648"/>
          </a:xfrm>
          <a:prstGeom prst="ellipse">
            <a:avLst/>
          </a:prstGeom>
          <a:solidFill>
            <a:schemeClr val="accent6">
              <a:satOff val="24555"/>
              <a:lumOff val="22232"/>
            </a:schemeClr>
          </a:solidFill>
          <a:ln w="3175">
            <a:miter lim="400000"/>
          </a:ln>
        </p:spPr>
        <p:txBody>
          <a:bodyPr lIns="35719" tIns="35719" rIns="35719" bIns="35719" anchor="ctr"/>
          <a:lstStyle/>
          <a:p>
            <a:pPr>
              <a:defRPr sz="2000">
                <a:solidFill>
                  <a:srgbClr val="FFFFFF"/>
                </a:solidFill>
              </a:defRPr>
            </a:pPr>
            <a:endParaRPr sz="1500"/>
          </a:p>
        </p:txBody>
      </p:sp>
      <p:sp>
        <p:nvSpPr>
          <p:cNvPr id="354" name="Shape 354"/>
          <p:cNvSpPr/>
          <p:nvPr/>
        </p:nvSpPr>
        <p:spPr>
          <a:xfrm>
            <a:off x="3011754" y="1536091"/>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55" name="Shape 355"/>
          <p:cNvSpPr/>
          <p:nvPr/>
        </p:nvSpPr>
        <p:spPr>
          <a:xfrm>
            <a:off x="3011754" y="1893609"/>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56" name="Shape 356"/>
          <p:cNvSpPr/>
          <p:nvPr/>
        </p:nvSpPr>
        <p:spPr>
          <a:xfrm>
            <a:off x="3011754" y="2251128"/>
            <a:ext cx="239648" cy="239648"/>
          </a:xfrm>
          <a:prstGeom prst="ellipse">
            <a:avLst/>
          </a:prstGeom>
          <a:solidFill>
            <a:srgbClr val="A6AAA9"/>
          </a:solidFill>
          <a:ln w="3175">
            <a:miter lim="400000"/>
          </a:ln>
        </p:spPr>
        <p:txBody>
          <a:bodyPr lIns="35719" tIns="35719" rIns="35719" bIns="35719" anchor="ctr"/>
          <a:lstStyle/>
          <a:p>
            <a:pPr>
              <a:defRPr sz="2000">
                <a:solidFill>
                  <a:srgbClr val="FFFFFF"/>
                </a:solidFill>
              </a:defRPr>
            </a:pPr>
            <a:endParaRPr sz="1500"/>
          </a:p>
        </p:txBody>
      </p:sp>
      <p:sp>
        <p:nvSpPr>
          <p:cNvPr id="357" name="Shape 357"/>
          <p:cNvSpPr/>
          <p:nvPr/>
        </p:nvSpPr>
        <p:spPr>
          <a:xfrm flipV="1">
            <a:off x="2085047" y="1151721"/>
            <a:ext cx="1" cy="1461339"/>
          </a:xfrm>
          <a:prstGeom prst="line">
            <a:avLst/>
          </a:prstGeom>
          <a:ln w="12700">
            <a:solidFill>
              <a:srgbClr val="A6AAA9"/>
            </a:solidFill>
            <a:miter lim="400000"/>
          </a:ln>
        </p:spPr>
        <p:txBody>
          <a:bodyPr lIns="35719" tIns="35719" rIns="35719" bIns="35719" anchor="ctr"/>
          <a:lstStyle/>
          <a:p>
            <a:pPr>
              <a:defRPr sz="2000"/>
            </a:pPr>
            <a:endParaRPr sz="1500"/>
          </a:p>
        </p:txBody>
      </p:sp>
      <p:sp>
        <p:nvSpPr>
          <p:cNvPr id="358" name="Shape 358"/>
          <p:cNvSpPr/>
          <p:nvPr/>
        </p:nvSpPr>
        <p:spPr>
          <a:xfrm flipV="1">
            <a:off x="2503659" y="1151721"/>
            <a:ext cx="1" cy="1461339"/>
          </a:xfrm>
          <a:prstGeom prst="line">
            <a:avLst/>
          </a:prstGeom>
          <a:ln w="12700">
            <a:solidFill>
              <a:srgbClr val="A6AAA9"/>
            </a:solidFill>
            <a:miter lim="400000"/>
          </a:ln>
        </p:spPr>
        <p:txBody>
          <a:bodyPr lIns="35719" tIns="35719" rIns="35719" bIns="35719" anchor="ctr"/>
          <a:lstStyle/>
          <a:p>
            <a:pPr>
              <a:defRPr sz="2000"/>
            </a:pPr>
            <a:endParaRPr sz="1500"/>
          </a:p>
        </p:txBody>
      </p:sp>
      <p:sp>
        <p:nvSpPr>
          <p:cNvPr id="359" name="Shape 359"/>
          <p:cNvSpPr/>
          <p:nvPr/>
        </p:nvSpPr>
        <p:spPr>
          <a:xfrm flipV="1">
            <a:off x="2922272" y="1151721"/>
            <a:ext cx="1" cy="1461339"/>
          </a:xfrm>
          <a:prstGeom prst="line">
            <a:avLst/>
          </a:prstGeom>
          <a:ln w="12700">
            <a:solidFill>
              <a:srgbClr val="A6AAA9"/>
            </a:solidFill>
            <a:miter lim="400000"/>
          </a:ln>
        </p:spPr>
        <p:txBody>
          <a:bodyPr lIns="35719" tIns="35719" rIns="35719" bIns="35719" anchor="ctr"/>
          <a:lstStyle/>
          <a:p>
            <a:pPr>
              <a:defRPr sz="2000"/>
            </a:pPr>
            <a:endParaRPr sz="1500"/>
          </a:p>
        </p:txBody>
      </p:sp>
      <p:sp>
        <p:nvSpPr>
          <p:cNvPr id="360" name="Shape 360"/>
          <p:cNvSpPr/>
          <p:nvPr/>
        </p:nvSpPr>
        <p:spPr>
          <a:xfrm>
            <a:off x="1572630" y="2610358"/>
            <a:ext cx="1862060" cy="1"/>
          </a:xfrm>
          <a:prstGeom prst="line">
            <a:avLst/>
          </a:prstGeom>
          <a:ln w="12700">
            <a:solidFill>
              <a:srgbClr val="000000"/>
            </a:solidFill>
            <a:miter lim="400000"/>
          </a:ln>
        </p:spPr>
        <p:txBody>
          <a:bodyPr lIns="35719" tIns="35719" rIns="35719" bIns="35719" anchor="ctr"/>
          <a:lstStyle/>
          <a:p>
            <a:pPr>
              <a:defRPr sz="2000"/>
            </a:pPr>
            <a:endParaRPr sz="1500"/>
          </a:p>
        </p:txBody>
      </p:sp>
      <p:sp>
        <p:nvSpPr>
          <p:cNvPr id="361" name="Shape 361"/>
          <p:cNvSpPr/>
          <p:nvPr/>
        </p:nvSpPr>
        <p:spPr>
          <a:xfrm>
            <a:off x="1755917" y="2729941"/>
            <a:ext cx="239648" cy="22106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62" name="Shape 362"/>
          <p:cNvSpPr/>
          <p:nvPr/>
        </p:nvSpPr>
        <p:spPr>
          <a:xfrm>
            <a:off x="2174529" y="2720647"/>
            <a:ext cx="239648" cy="239648"/>
          </a:xfrm>
          <a:prstGeom prst="ellipse">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63" name="Shape 363"/>
          <p:cNvSpPr/>
          <p:nvPr/>
        </p:nvSpPr>
        <p:spPr>
          <a:xfrm>
            <a:off x="2602436" y="2729941"/>
            <a:ext cx="221060" cy="221060"/>
          </a:xfrm>
          <a:prstGeom prst="rect">
            <a:avLst/>
          </a:prstGeom>
          <a:solidFill>
            <a:srgbClr val="53585F"/>
          </a:solidFill>
          <a:ln w="3175">
            <a:miter lim="400000"/>
          </a:ln>
        </p:spPr>
        <p:txBody>
          <a:bodyPr lIns="35719" tIns="35719" rIns="35719" bIns="35719" anchor="ctr"/>
          <a:lstStyle/>
          <a:p>
            <a:pPr>
              <a:defRPr sz="2000">
                <a:solidFill>
                  <a:srgbClr val="FFFFFF"/>
                </a:solidFill>
              </a:defRPr>
            </a:pPr>
            <a:endParaRPr sz="1500"/>
          </a:p>
        </p:txBody>
      </p:sp>
      <p:sp>
        <p:nvSpPr>
          <p:cNvPr id="364" name="Shape 364"/>
          <p:cNvSpPr/>
          <p:nvPr/>
        </p:nvSpPr>
        <p:spPr>
          <a:xfrm>
            <a:off x="3011754" y="2720647"/>
            <a:ext cx="239648" cy="23964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10800" y="21600"/>
                </a:lnTo>
                <a:lnTo>
                  <a:pt x="21600" y="10800"/>
                </a:lnTo>
                <a:lnTo>
                  <a:pt x="10800" y="0"/>
                </a:lnTo>
                <a:close/>
              </a:path>
            </a:pathLst>
          </a:custGeom>
          <a:solidFill>
            <a:srgbClr val="53585F"/>
          </a:solidFill>
          <a:ln w="3175">
            <a:miter lim="400000"/>
          </a:ln>
        </p:spPr>
        <p:txBody>
          <a:bodyPr lIns="35719" tIns="35719" rIns="35719" bIns="35719" anchor="ctr"/>
          <a:lstStyle/>
          <a:p>
            <a:pPr>
              <a:defRPr sz="2000">
                <a:solidFill>
                  <a:srgbClr val="FFFFFF"/>
                </a:solidFill>
              </a:defRPr>
            </a:pPr>
            <a:endParaRPr sz="1500"/>
          </a:p>
        </p:txBody>
      </p:sp>
      <p:pic>
        <p:nvPicPr>
          <p:cNvPr id="365" name="noun_15531_cc.png"/>
          <p:cNvPicPr>
            <a:picLocks noChangeAspect="1"/>
          </p:cNvPicPr>
          <p:nvPr/>
        </p:nvPicPr>
        <p:blipFill>
          <a:blip r:embed="rId3">
            <a:extLst/>
          </a:blip>
          <a:srcRect l="12380" r="12380" b="12952"/>
          <a:stretch>
            <a:fillRect/>
          </a:stretch>
        </p:blipFill>
        <p:spPr>
          <a:xfrm>
            <a:off x="4043736" y="1550779"/>
            <a:ext cx="815843" cy="943898"/>
          </a:xfrm>
          <a:prstGeom prst="rect">
            <a:avLst/>
          </a:prstGeom>
          <a:ln w="3175">
            <a:miter lim="400000"/>
          </a:ln>
        </p:spPr>
      </p:pic>
      <p:sp>
        <p:nvSpPr>
          <p:cNvPr id="366" name="Shape 366"/>
          <p:cNvSpPr/>
          <p:nvPr/>
        </p:nvSpPr>
        <p:spPr>
          <a:xfrm>
            <a:off x="3671799" y="2534431"/>
            <a:ext cx="1559774" cy="433447"/>
          </a:xfrm>
          <a:prstGeom prst="rect">
            <a:avLst/>
          </a:prstGeom>
          <a:ln w="3175">
            <a:miter lim="400000"/>
          </a:ln>
          <a:extLst>
            <a:ext uri="{C572A759-6A51-4108-AA02-DFA0A04FC94B}">
              <ma14:wrappingTextBoxFlag xmlns:ma14="http://schemas.microsoft.com/office/mac/drawingml/2011/main" val="1"/>
            </a:ext>
          </a:extLst>
        </p:spPr>
        <p:txBody>
          <a:bodyPr lIns="25400" tIns="25400" rIns="25400" bIns="25400" anchor="ctr"/>
          <a:lstStyle>
            <a:lvl1pPr defTabSz="825500">
              <a:defRPr sz="1800" b="1">
                <a:solidFill>
                  <a:srgbClr val="53585F"/>
                </a:solidFill>
                <a:latin typeface="Helvetica"/>
                <a:ea typeface="Helvetica"/>
                <a:cs typeface="Helvetica"/>
                <a:sym typeface="Helvetica"/>
              </a:defRPr>
            </a:lvl1pPr>
          </a:lstStyle>
          <a:p>
            <a:r>
              <a:rPr sz="1350"/>
              <a:t>Relational Database</a:t>
            </a:r>
          </a:p>
        </p:txBody>
      </p:sp>
      <p:sp>
        <p:nvSpPr>
          <p:cNvPr id="367" name="Shape 367"/>
          <p:cNvSpPr/>
          <p:nvPr/>
        </p:nvSpPr>
        <p:spPr>
          <a:xfrm>
            <a:off x="1312518" y="3285633"/>
            <a:ext cx="4160634" cy="1030090"/>
          </a:xfrm>
          <a:prstGeom prst="rect">
            <a:avLst/>
          </a:prstGeom>
          <a:ln w="3175">
            <a:miter lim="400000"/>
          </a:ln>
          <a:extLst>
            <a:ext uri="{C572A759-6A51-4108-AA02-DFA0A04FC94B}">
              <ma14:wrappingTextBoxFlag xmlns:ma14="http://schemas.microsoft.com/office/mac/drawingml/2011/main" val="1"/>
            </a:ext>
          </a:extLst>
        </p:spPr>
        <p:txBody>
          <a:bodyPr lIns="35719" tIns="35719" rIns="35719" bIns="35719" anchor="ctr">
            <a:spAutoFit/>
          </a:bodyPr>
          <a:lstStyle/>
          <a:p>
            <a:pPr>
              <a:defRPr sz="2900">
                <a:latin typeface="Helvetica Neue Bold Condensed"/>
                <a:ea typeface="Helvetica Neue Bold Condensed"/>
                <a:cs typeface="Helvetica Neue Bold Condensed"/>
                <a:sym typeface="Helvetica Neue Bold Condensed"/>
              </a:defRPr>
            </a:pPr>
            <a:r>
              <a:rPr sz="2175" dirty="0"/>
              <a:t>Good for: </a:t>
            </a:r>
          </a:p>
          <a:p>
            <a:pPr algn="l">
              <a:defRPr sz="2700"/>
            </a:pPr>
            <a:r>
              <a:rPr sz="2025" dirty="0"/>
              <a:t>• Well-understood data structures that don’t change too frequently</a:t>
            </a:r>
          </a:p>
        </p:txBody>
      </p:sp>
      <p:sp>
        <p:nvSpPr>
          <p:cNvPr id="368" name="Shape 368"/>
          <p:cNvSpPr/>
          <p:nvPr/>
        </p:nvSpPr>
        <p:spPr>
          <a:xfrm>
            <a:off x="3568918" y="93691"/>
            <a:ext cx="6257868" cy="614592"/>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4700">
                <a:solidFill>
                  <a:schemeClr val="accent1"/>
                </a:solidFill>
                <a:latin typeface="Helvetica Neue Bold Condensed"/>
                <a:ea typeface="Helvetica Neue Bold Condensed"/>
                <a:cs typeface="Helvetica Neue Bold Condensed"/>
                <a:sym typeface="Helvetica Neue Bold Condensed"/>
              </a:defRPr>
            </a:lvl1pPr>
          </a:lstStyle>
          <a:p>
            <a:r>
              <a:rPr lang="en-US" sz="3525"/>
              <a:t>Rethinking how we represent data</a:t>
            </a:r>
            <a:endParaRPr lang="en-US" sz="3525" dirty="0"/>
          </a:p>
        </p:txBody>
      </p:sp>
      <p:sp>
        <p:nvSpPr>
          <p:cNvPr id="369" name="Shape 369"/>
          <p:cNvSpPr/>
          <p:nvPr/>
        </p:nvSpPr>
        <p:spPr>
          <a:xfrm>
            <a:off x="1312518" y="4235671"/>
            <a:ext cx="4160634" cy="1318631"/>
          </a:xfrm>
          <a:prstGeom prst="rect">
            <a:avLst/>
          </a:prstGeom>
          <a:ln w="3175">
            <a:miter lim="400000"/>
          </a:ln>
          <a:extLst>
            <a:ext uri="{C572A759-6A51-4108-AA02-DFA0A04FC94B}">
              <ma14:wrappingTextBoxFlag xmlns:ma14="http://schemas.microsoft.com/office/mac/drawingml/2011/main" val="1"/>
            </a:ext>
          </a:extLst>
        </p:spPr>
        <p:txBody>
          <a:bodyPr lIns="35719" tIns="35719" rIns="35719" bIns="35719" anchor="ctr">
            <a:spAutoFit/>
          </a:bodyPr>
          <a:lstStyle>
            <a:lvl1pPr algn="l">
              <a:defRPr sz="2700"/>
            </a:lvl1pPr>
          </a:lstStyle>
          <a:p>
            <a:r>
              <a:rPr sz="2025" dirty="0"/>
              <a:t>• Known problems involving discrete parts of the data, or minimal </a:t>
            </a:r>
            <a:r>
              <a:rPr sz="2025" dirty="0" smtClean="0"/>
              <a:t>connectivity</a:t>
            </a:r>
            <a:endParaRPr lang="en-US" sz="2025" dirty="0" smtClean="0"/>
          </a:p>
          <a:p>
            <a:endParaRPr sz="2025" dirty="0"/>
          </a:p>
        </p:txBody>
      </p:sp>
      <p:sp>
        <p:nvSpPr>
          <p:cNvPr id="370" name="Shape 370"/>
          <p:cNvSpPr/>
          <p:nvPr/>
        </p:nvSpPr>
        <p:spPr>
          <a:xfrm>
            <a:off x="8650262" y="3052415"/>
            <a:ext cx="861775" cy="533800"/>
          </a:xfrm>
          <a:prstGeom prst="rect">
            <a:avLst/>
          </a:prstGeom>
          <a:ln w="3175">
            <a:miter lim="400000"/>
          </a:ln>
          <a:extLst>
            <a:ext uri="{C572A759-6A51-4108-AA02-DFA0A04FC94B}">
              <ma14:wrappingTextBoxFlag xmlns:ma14="http://schemas.microsoft.com/office/mac/drawingml/2011/main" val="1"/>
            </a:ext>
          </a:extLst>
        </p:spPr>
        <p:txBody>
          <a:bodyPr wrap="none" lIns="35719" tIns="35719" rIns="35719" bIns="35719" anchor="ctr">
            <a:spAutoFit/>
          </a:bodyPr>
          <a:lstStyle>
            <a:lvl1pPr>
              <a:defRPr sz="4000">
                <a:latin typeface="Helvetica Neue Bold Condensed"/>
                <a:ea typeface="Helvetica Neue Bold Condensed"/>
                <a:cs typeface="Helvetica Neue Bold Condensed"/>
                <a:sym typeface="Helvetica Neue Bold Condensed"/>
              </a:defRPr>
            </a:lvl1pPr>
          </a:lstStyle>
          <a:p>
            <a:r>
              <a:rPr sz="3000"/>
              <a:t>DATA</a:t>
            </a:r>
          </a:p>
        </p:txBody>
      </p:sp>
    </p:spTree>
    <p:extLst>
      <p:ext uri="{BB962C8B-B14F-4D97-AF65-F5344CB8AC3E}">
        <p14:creationId xmlns:p14="http://schemas.microsoft.com/office/powerpoint/2010/main" val="1186799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fill="hold" nodeType="tmRoot"/>
      </p:par>
    </p:tnLst>
  </p:timing>
</p:sld>
</file>

<file path=ppt/theme/theme1.xml><?xml version="1.0" encoding="utf-8"?>
<a:theme xmlns:a="http://schemas.openxmlformats.org/drawingml/2006/main" name="Blank Master Slide">
  <a:themeElements>
    <a:clrScheme name="DIALOG">
      <a:dk1>
        <a:sysClr val="windowText" lastClr="000000"/>
      </a:dk1>
      <a:lt1>
        <a:srgbClr val="FFFFFF"/>
      </a:lt1>
      <a:dk2>
        <a:srgbClr val="8B8D8E"/>
      </a:dk2>
      <a:lt2>
        <a:srgbClr val="F7901E"/>
      </a:lt2>
      <a:accent1>
        <a:srgbClr val="002F5F"/>
      </a:accent1>
      <a:accent2>
        <a:srgbClr val="00A1DE"/>
      </a:accent2>
      <a:accent3>
        <a:srgbClr val="A2AD00"/>
      </a:accent3>
      <a:accent4>
        <a:srgbClr val="490E6F"/>
      </a:accent4>
      <a:accent5>
        <a:srgbClr val="B10559"/>
      </a:accent5>
      <a:accent6>
        <a:srgbClr val="EA2839"/>
      </a:accent6>
      <a:hlink>
        <a:srgbClr val="8B8D8E"/>
      </a:hlink>
      <a:folHlink>
        <a:srgbClr val="E7E6E6"/>
      </a:folHlink>
    </a:clrScheme>
    <a:fontScheme name="DIALO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1DDD59E1-34CF-4AE0-A0B9-648F2592622A}"/>
    </a:ext>
  </a:extLst>
</a:theme>
</file>

<file path=ppt/theme/theme10.xml><?xml version="1.0" encoding="utf-8"?>
<a:theme xmlns:a="http://schemas.openxmlformats.org/drawingml/2006/main" name="End Master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900122D8-6650-4EB2-B84F-F4F7166C62AF}"/>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Master">
  <a:themeElements>
    <a:clrScheme name="DIALOG">
      <a:dk1>
        <a:sysClr val="windowText" lastClr="000000"/>
      </a:dk1>
      <a:lt1>
        <a:sysClr val="window" lastClr="FFFFFF"/>
      </a:lt1>
      <a:dk2>
        <a:srgbClr val="8B8D8E"/>
      </a:dk2>
      <a:lt2>
        <a:srgbClr val="E7E6E6"/>
      </a:lt2>
      <a:accent1>
        <a:srgbClr val="002F5F"/>
      </a:accent1>
      <a:accent2>
        <a:srgbClr val="00A1DE"/>
      </a:accent2>
      <a:accent3>
        <a:srgbClr val="A2AD00"/>
      </a:accent3>
      <a:accent4>
        <a:srgbClr val="490E6F"/>
      </a:accent4>
      <a:accent5>
        <a:srgbClr val="AB218E"/>
      </a:accent5>
      <a:accent6>
        <a:srgbClr val="EA2839"/>
      </a:accent6>
      <a:hlink>
        <a:srgbClr val="F7901E"/>
      </a:hlink>
      <a:folHlink>
        <a:srgbClr val="00A1DE"/>
      </a:folHlink>
    </a:clrScheme>
    <a:fontScheme name="DIALO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15DEC3F1-E3F9-48F8-B1B3-34EDDADCBE81}"/>
    </a:ext>
  </a:extLst>
</a:theme>
</file>

<file path=ppt/theme/theme3.xml><?xml version="1.0" encoding="utf-8"?>
<a:theme xmlns:a="http://schemas.openxmlformats.org/drawingml/2006/main" name="Cover Slide - With Image Master Slide">
  <a:themeElements>
    <a:clrScheme name="DIALOG">
      <a:dk1>
        <a:sysClr val="windowText" lastClr="000000"/>
      </a:dk1>
      <a:lt1>
        <a:srgbClr val="FFFFFF"/>
      </a:lt1>
      <a:dk2>
        <a:srgbClr val="8B8D8E"/>
      </a:dk2>
      <a:lt2>
        <a:srgbClr val="F7901E"/>
      </a:lt2>
      <a:accent1>
        <a:srgbClr val="002F5F"/>
      </a:accent1>
      <a:accent2>
        <a:srgbClr val="00A1DE"/>
      </a:accent2>
      <a:accent3>
        <a:srgbClr val="A2AD00"/>
      </a:accent3>
      <a:accent4>
        <a:srgbClr val="490E6F"/>
      </a:accent4>
      <a:accent5>
        <a:srgbClr val="B10559"/>
      </a:accent5>
      <a:accent6>
        <a:srgbClr val="EA2839"/>
      </a:accent6>
      <a:hlink>
        <a:srgbClr val="8B8D8E"/>
      </a:hlink>
      <a:folHlink>
        <a:srgbClr val="E7E6E6"/>
      </a:folHlink>
    </a:clrScheme>
    <a:fontScheme name="DIALO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32A086CC-4E06-4A9B-B510-9C93C26E4AA9}"/>
    </a:ext>
  </a:extLst>
</a:theme>
</file>

<file path=ppt/theme/theme4.xml><?xml version="1.0" encoding="utf-8"?>
<a:theme xmlns:a="http://schemas.openxmlformats.org/drawingml/2006/main" name="Divider Master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D45CF75E-A18C-4067-938A-D484CDD2A086}"/>
    </a:ext>
  </a:extLst>
</a:theme>
</file>

<file path=ppt/theme/theme5.xml><?xml version="1.0" encoding="utf-8"?>
<a:theme xmlns:a="http://schemas.openxmlformats.org/drawingml/2006/main" name="Text Slide Master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9AB31091-F203-481F-9816-278E224AFECD}"/>
    </a:ext>
  </a:extLst>
</a:theme>
</file>

<file path=ppt/theme/theme6.xml><?xml version="1.0" encoding="utf-8"?>
<a:theme xmlns:a="http://schemas.openxmlformats.org/drawingml/2006/main" name="Bulleted List Master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C58587EC-122C-48FF-BA9A-23E6990557B3}"/>
    </a:ext>
  </a:extLst>
</a:theme>
</file>

<file path=ppt/theme/theme7.xml><?xml version="1.0" encoding="utf-8"?>
<a:theme xmlns:a="http://schemas.openxmlformats.org/drawingml/2006/main" name="Team Master Slide">
  <a:themeElements>
    <a:clrScheme name="DIALOG">
      <a:dk1>
        <a:sysClr val="windowText" lastClr="000000"/>
      </a:dk1>
      <a:lt1>
        <a:srgbClr val="FFFFFF"/>
      </a:lt1>
      <a:dk2>
        <a:srgbClr val="8B8D8E"/>
      </a:dk2>
      <a:lt2>
        <a:srgbClr val="F7901E"/>
      </a:lt2>
      <a:accent1>
        <a:srgbClr val="002F5F"/>
      </a:accent1>
      <a:accent2>
        <a:srgbClr val="00A1DE"/>
      </a:accent2>
      <a:accent3>
        <a:srgbClr val="A2AD00"/>
      </a:accent3>
      <a:accent4>
        <a:srgbClr val="490E6F"/>
      </a:accent4>
      <a:accent5>
        <a:srgbClr val="B10559"/>
      </a:accent5>
      <a:accent6>
        <a:srgbClr val="EA2839"/>
      </a:accent6>
      <a:hlink>
        <a:srgbClr val="8B8D8E"/>
      </a:hlink>
      <a:folHlink>
        <a:srgbClr val="E7E6E6"/>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91EE8D98-9AE3-4F07-B4D9-1999F6ABD3CA}"/>
    </a:ext>
  </a:extLst>
</a:theme>
</file>

<file path=ppt/theme/theme8.xml><?xml version="1.0" encoding="utf-8"?>
<a:theme xmlns:a="http://schemas.openxmlformats.org/drawingml/2006/main" name="Portfolio (with Headings) Master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CB1F4CF3-6C92-44A2-ABF4-DCE25D9DA985}"/>
    </a:ext>
  </a:extLst>
</a:theme>
</file>

<file path=ppt/theme/theme9.xml><?xml version="1.0" encoding="utf-8"?>
<a:theme xmlns:a="http://schemas.openxmlformats.org/drawingml/2006/main" name="Portfolio (no headings) Master Slid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6-9 Powerpoint Template_Verdana_Blue" id="{C245E585-DD6C-4DDA-9B15-A08D0CB8A9F9}" vid="{96075A3C-1258-4389-883F-737F19A92537}"/>
    </a:ext>
  </a:extLst>
</a:theme>
</file>

<file path=docProps/app.xml><?xml version="1.0" encoding="utf-8"?>
<Properties xmlns="http://schemas.openxmlformats.org/officeDocument/2006/extended-properties" xmlns:vt="http://schemas.openxmlformats.org/officeDocument/2006/docPropsVTypes">
  <Template>16-9 Powerpoint Template_Verdana_Blue</Template>
  <TotalTime>8906</TotalTime>
  <Words>2244</Words>
  <Application>Microsoft Macintosh PowerPoint</Application>
  <PresentationFormat>Widescreen</PresentationFormat>
  <Paragraphs>608</Paragraphs>
  <Slides>42</Slides>
  <Notes>21</Notes>
  <HiddenSlides>0</HiddenSlides>
  <MMClips>0</MMClips>
  <ScaleCrop>false</ScaleCrop>
  <HeadingPairs>
    <vt:vector size="6" baseType="variant">
      <vt:variant>
        <vt:lpstr>Fonts Used</vt:lpstr>
      </vt:variant>
      <vt:variant>
        <vt:i4>10</vt:i4>
      </vt:variant>
      <vt:variant>
        <vt:lpstr>Theme</vt:lpstr>
      </vt:variant>
      <vt:variant>
        <vt:i4>10</vt:i4>
      </vt:variant>
      <vt:variant>
        <vt:lpstr>Slide Titles</vt:lpstr>
      </vt:variant>
      <vt:variant>
        <vt:i4>42</vt:i4>
      </vt:variant>
    </vt:vector>
  </HeadingPairs>
  <TitlesOfParts>
    <vt:vector size="62" baseType="lpstr">
      <vt:lpstr>Calibri</vt:lpstr>
      <vt:lpstr>Helvetica</vt:lpstr>
      <vt:lpstr>Helvetica Neue</vt:lpstr>
      <vt:lpstr>Helvetica Neue Bold Condensed</vt:lpstr>
      <vt:lpstr>Helvetica Neue Medium</vt:lpstr>
      <vt:lpstr>Menlo</vt:lpstr>
      <vt:lpstr>Tahoma</vt:lpstr>
      <vt:lpstr>Verdana</vt:lpstr>
      <vt:lpstr>Wingdings</vt:lpstr>
      <vt:lpstr>Arial</vt:lpstr>
      <vt:lpstr>Blank Master Slide</vt:lpstr>
      <vt:lpstr>Cover Master</vt:lpstr>
      <vt:lpstr>Cover Slide - With Image Master Slide</vt:lpstr>
      <vt:lpstr>Divider Master Slide</vt:lpstr>
      <vt:lpstr>Text Slide Master Slide</vt:lpstr>
      <vt:lpstr>Bulleted List Master Slide</vt:lpstr>
      <vt:lpstr>Team Master Slide</vt:lpstr>
      <vt:lpstr>Portfolio (with Headings) Master Slide</vt:lpstr>
      <vt:lpstr>Portfolio (no headings) Master Slide</vt:lpstr>
      <vt:lpstr>End Master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Neo4j Has Solved</vt:lpstr>
      <vt:lpstr>PowerPoint Presentation</vt:lpstr>
      <vt:lpstr>PowerPoint Presentation</vt:lpstr>
      <vt:lpstr>Data Integration Demo</vt:lpstr>
      <vt:lpstr>Cypher – Describe a Pattern…</vt:lpstr>
      <vt:lpstr>Well List: </vt:lpstr>
      <vt:lpstr>Initial Model</vt:lpstr>
      <vt:lpstr>PowerPoint Presentation</vt:lpstr>
      <vt:lpstr>PowerPoint Presentation</vt:lpstr>
      <vt:lpstr>ActiveFacilities.csv</vt:lpstr>
      <vt:lpstr>PowerPoint Presentation</vt:lpstr>
      <vt:lpstr>PowerPoint Presentation</vt:lpstr>
      <vt:lpstr>Maximize Value of data by combining data sets</vt:lpstr>
      <vt:lpstr>Add more value to data by combining sets</vt:lpstr>
      <vt:lpstr>Now – lets bring in some spill data from Edmonton Open Data JSON feed</vt:lpstr>
      <vt:lpstr>Neo4j can directly connect to JSON services, and transform JSON into the graph.. For fun, we’ll do this live..</vt:lpstr>
      <vt:lpstr>Graph Refactoring</vt:lpstr>
      <vt:lpstr>Add more value by refactoring data</vt:lpstr>
      <vt:lpstr>PowerPoint Presentation</vt:lpstr>
      <vt:lpstr>Add more value to data by refactoring relationships</vt:lpstr>
      <vt:lpstr>PowerPoint Presentation</vt:lpstr>
      <vt:lpstr>PowerPoint Presentation</vt:lpstr>
      <vt:lpstr>PowerPoint Presentation</vt:lpstr>
    </vt:vector>
  </TitlesOfParts>
  <Manager/>
  <Company>Menome Technologies Inc</Company>
  <LinksUpToDate>false</LinksUpToDate>
  <SharedDoc>false</SharedDoc>
  <HyperlinkBase>http://www.menome.com</HyperlinkBase>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 Data Integration</dc:title>
  <dc:subject>An example of integrating data using Neo4j</dc:subject>
  <dc:creator>Mike Morley</dc:creator>
  <cp:keywords/>
  <dc:description/>
  <cp:lastModifiedBy>Mike Morley</cp:lastModifiedBy>
  <cp:revision>179</cp:revision>
  <cp:lastPrinted>2016-11-15T19:36:46Z</cp:lastPrinted>
  <dcterms:created xsi:type="dcterms:W3CDTF">2016-11-14T20:35:23Z</dcterms:created>
  <dcterms:modified xsi:type="dcterms:W3CDTF">2017-03-31T17:56:30Z</dcterms:modified>
  <cp:category/>
</cp:coreProperties>
</file>